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421" r:id="rId3"/>
    <p:sldId id="409" r:id="rId4"/>
    <p:sldId id="478" r:id="rId5"/>
    <p:sldId id="473" r:id="rId6"/>
    <p:sldId id="474" r:id="rId7"/>
    <p:sldId id="475" r:id="rId8"/>
    <p:sldId id="477" r:id="rId9"/>
    <p:sldId id="560" r:id="rId10"/>
    <p:sldId id="490" r:id="rId11"/>
    <p:sldId id="562" r:id="rId12"/>
    <p:sldId id="583" r:id="rId13"/>
    <p:sldId id="529" r:id="rId14"/>
    <p:sldId id="582" r:id="rId15"/>
    <p:sldId id="578" r:id="rId16"/>
    <p:sldId id="591" r:id="rId17"/>
    <p:sldId id="603" r:id="rId18"/>
    <p:sldId id="633" r:id="rId19"/>
    <p:sldId id="621" r:id="rId20"/>
    <p:sldId id="622" r:id="rId21"/>
    <p:sldId id="630" r:id="rId22"/>
    <p:sldId id="634" r:id="rId23"/>
    <p:sldId id="566" r:id="rId24"/>
    <p:sldId id="5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AE303C-F531-A14E-81F6-A0293C85C256}">
          <p14:sldIdLst>
            <p14:sldId id="256"/>
            <p14:sldId id="421"/>
            <p14:sldId id="409"/>
            <p14:sldId id="478"/>
            <p14:sldId id="473"/>
            <p14:sldId id="474"/>
            <p14:sldId id="475"/>
            <p14:sldId id="477"/>
            <p14:sldId id="560"/>
            <p14:sldId id="490"/>
            <p14:sldId id="562"/>
            <p14:sldId id="583"/>
            <p14:sldId id="529"/>
            <p14:sldId id="582"/>
            <p14:sldId id="578"/>
            <p14:sldId id="591"/>
            <p14:sldId id="603"/>
            <p14:sldId id="633"/>
            <p14:sldId id="621"/>
            <p14:sldId id="622"/>
            <p14:sldId id="630"/>
            <p14:sldId id="634"/>
            <p14:sldId id="566"/>
            <p14:sldId id="5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nelia Ilin" initials="CI" lastIdx="20" clrIdx="0">
    <p:extLst>
      <p:ext uri="{19B8F6BF-5375-455C-9EA6-DF929625EA0E}">
        <p15:presenceInfo xmlns:p15="http://schemas.microsoft.com/office/powerpoint/2012/main" userId="S::cilin@wisc.edu::06547e05-fb0b-4b98-af3d-feb901bb3d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7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358"/>
  </p:normalViewPr>
  <p:slideViewPr>
    <p:cSldViewPr snapToGrid="0" snapToObjects="1">
      <p:cViewPr varScale="1">
        <p:scale>
          <a:sx n="103" d="100"/>
          <a:sy n="103" d="100"/>
        </p:scale>
        <p:origin x="72"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15T13:55:39.348" idx="10">
    <p:pos x="10" y="10"/>
    <p:text>Title page.  Includes name of team members and class number.</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6-15T14:13:24.997" idx="19">
    <p:pos x="10" y="10"/>
    <p:text>Just add a few notes to conclude that's an important issue, and what else you plan to do next (if you didn't mention already)...</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6-15T13:57:01.377" idx="12">
    <p:pos x="10" y="10"/>
    <p:text>Motivate importance of your project. Hint: you can start thinking now about your Capstone project... lots of things going on in the country nowadays, can you link your work to any of the social/health issues you see on television?</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6-15T13:58:26.549" idx="13">
    <p:pos x="10" y="10"/>
    <p:text>Literature review: did anyone else work on a similar question? If yes, add citation. What did they find? How is your project different? For example, you may use a different dataset, or a different algorithm, etc. I do not ask you to do a literature review the way a researcher will do it, but it will be nice to see you have an idea if your project is something Google/Fb... have on their agenda too... That's how you get jobs at these top places, your interests are related to theirs :)</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6-15T14:20:04.460" idx="20">
    <p:pos x="2445" y="400"/>
    <p:text>Here is where you can state how your project is different. It's ok if only the data is different.</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6-15T14:01:24.331" idx="14">
    <p:pos x="10" y="10"/>
    <p:text>Introduce your data (geographical location).  Is there anything important about the data you use? If yes, make sure to emphasize this. For example, in this project, I focus on the effect of pollution on the health of CA residents. Using CA data to look at this relationship is important because the geography of CA is quite unique...</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6-15T14:07:23.801" idx="15">
    <p:pos x="10" y="10"/>
    <p:text>How can we access your data? (if confidential, mention this).</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6-15T14:07:50.422" idx="16">
    <p:pos x="10" y="10"/>
    <p:text>Describe what's in your data. The results of your predictions are as good as your data is, so make sure to show us how cool your data is...</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6-15T14:11:17.732" idx="18">
    <p:pos x="10" y="10"/>
    <p:text>Any issues with your data? usually data preprocessing takes about 80% of the project time :) If there are any issues that you think will affect the quality of your predictions, here is the section where you can be open about it, or describe how you plan to overcome these issues... As researches, we often hear "hmm, your data has lots of flows"... but we always say "we did the best we could given the data".  Some analysis/predictions is better than no analysis/predictions, so flows in the data are not your fault, it's just important to be honest about it.</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6-15T14:09:41.301" idx="17">
    <p:pos x="2563" y="400"/>
    <p:text>Here you describe the prediction model(s) you plan to use. Just a brief summary why you think it make sense given the data...</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CF3B6-C460-4BC2-B511-E7EE3B3D6F08}" type="datetimeFigureOut">
              <a:rPr lang="en-US" smtClean="0"/>
              <a:t>6/3/2020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35B6F-E65C-4F9D-A9F2-4E83B85DEB73}" type="slidenum">
              <a:rPr lang="en-US" smtClean="0"/>
              <a:t>‹#›</a:t>
            </a:fld>
            <a:endParaRPr lang="en-US"/>
          </a:p>
        </p:txBody>
      </p:sp>
    </p:spTree>
    <p:extLst>
      <p:ext uri="{BB962C8B-B14F-4D97-AF65-F5344CB8AC3E}">
        <p14:creationId xmlns:p14="http://schemas.microsoft.com/office/powerpoint/2010/main" val="73772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F35B6F-E65C-4F9D-A9F2-4E83B85DEB73}" type="slidenum">
              <a:rPr lang="en-US" smtClean="0"/>
              <a:t>1</a:t>
            </a:fld>
            <a:endParaRPr lang="en-US"/>
          </a:p>
        </p:txBody>
      </p:sp>
    </p:spTree>
    <p:extLst>
      <p:ext uri="{BB962C8B-B14F-4D97-AF65-F5344CB8AC3E}">
        <p14:creationId xmlns:p14="http://schemas.microsoft.com/office/powerpoint/2010/main" val="2962870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75FB-B4EF-2841-B8A4-3A585E8A9D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D33912-BF68-1A42-BFE5-8D22B0909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1854AE-E480-F04A-9980-40007C9F396B}"/>
              </a:ext>
            </a:extLst>
          </p:cNvPr>
          <p:cNvSpPr>
            <a:spLocks noGrp="1"/>
          </p:cNvSpPr>
          <p:nvPr>
            <p:ph type="dt" sz="half" idx="10"/>
          </p:nvPr>
        </p:nvSpPr>
        <p:spPr/>
        <p:txBody>
          <a:bodyPr/>
          <a:lstStyle/>
          <a:p>
            <a:fld id="{511FAFF0-1E58-6648-85D5-630BE2918B07}" type="datetimeFigureOut">
              <a:rPr lang="en-US" smtClean="0"/>
              <a:t>6/3/2020</a:t>
            </a:fld>
            <a:endParaRPr lang="en-US"/>
          </a:p>
        </p:txBody>
      </p:sp>
      <p:sp>
        <p:nvSpPr>
          <p:cNvPr id="5" name="Footer Placeholder 4">
            <a:extLst>
              <a:ext uri="{FF2B5EF4-FFF2-40B4-BE49-F238E27FC236}">
                <a16:creationId xmlns:a16="http://schemas.microsoft.com/office/drawing/2014/main" id="{A5924D84-BC30-7841-8BBD-86BC1CBAB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413F8-0CE8-684E-B155-59B9A89F11B8}"/>
              </a:ext>
            </a:extLst>
          </p:cNvPr>
          <p:cNvSpPr>
            <a:spLocks noGrp="1"/>
          </p:cNvSpPr>
          <p:nvPr>
            <p:ph type="sldNum" sz="quarter" idx="12"/>
          </p:nvPr>
        </p:nvSpPr>
        <p:spPr/>
        <p:txBody>
          <a:bodyPr/>
          <a:lstStyle/>
          <a:p>
            <a:fld id="{32988638-4CB5-A94B-98E2-724F967D5CCC}" type="slidenum">
              <a:rPr lang="en-US" smtClean="0"/>
              <a:t>‹#›</a:t>
            </a:fld>
            <a:endParaRPr lang="en-US"/>
          </a:p>
        </p:txBody>
      </p:sp>
    </p:spTree>
    <p:extLst>
      <p:ext uri="{BB962C8B-B14F-4D97-AF65-F5344CB8AC3E}">
        <p14:creationId xmlns:p14="http://schemas.microsoft.com/office/powerpoint/2010/main" val="388446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0ABE-5C71-E041-B579-FF7599F8B3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059B74-B1DC-714D-A23F-A06923888D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FD723-3B11-164C-8CE8-84E3ABDF77F2}"/>
              </a:ext>
            </a:extLst>
          </p:cNvPr>
          <p:cNvSpPr>
            <a:spLocks noGrp="1"/>
          </p:cNvSpPr>
          <p:nvPr>
            <p:ph type="dt" sz="half" idx="10"/>
          </p:nvPr>
        </p:nvSpPr>
        <p:spPr/>
        <p:txBody>
          <a:bodyPr/>
          <a:lstStyle/>
          <a:p>
            <a:fld id="{511FAFF0-1E58-6648-85D5-630BE2918B07}" type="datetimeFigureOut">
              <a:rPr lang="en-US" smtClean="0"/>
              <a:t>6/3/2020</a:t>
            </a:fld>
            <a:endParaRPr lang="en-US"/>
          </a:p>
        </p:txBody>
      </p:sp>
      <p:sp>
        <p:nvSpPr>
          <p:cNvPr id="5" name="Footer Placeholder 4">
            <a:extLst>
              <a:ext uri="{FF2B5EF4-FFF2-40B4-BE49-F238E27FC236}">
                <a16:creationId xmlns:a16="http://schemas.microsoft.com/office/drawing/2014/main" id="{833003C1-0147-F54B-910E-8778E38B3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C895A-D9D2-0B4D-9303-C3B1AA69D9A3}"/>
              </a:ext>
            </a:extLst>
          </p:cNvPr>
          <p:cNvSpPr>
            <a:spLocks noGrp="1"/>
          </p:cNvSpPr>
          <p:nvPr>
            <p:ph type="sldNum" sz="quarter" idx="12"/>
          </p:nvPr>
        </p:nvSpPr>
        <p:spPr/>
        <p:txBody>
          <a:bodyPr/>
          <a:lstStyle/>
          <a:p>
            <a:fld id="{32988638-4CB5-A94B-98E2-724F967D5CCC}" type="slidenum">
              <a:rPr lang="en-US" smtClean="0"/>
              <a:t>‹#›</a:t>
            </a:fld>
            <a:endParaRPr lang="en-US"/>
          </a:p>
        </p:txBody>
      </p:sp>
    </p:spTree>
    <p:extLst>
      <p:ext uri="{BB962C8B-B14F-4D97-AF65-F5344CB8AC3E}">
        <p14:creationId xmlns:p14="http://schemas.microsoft.com/office/powerpoint/2010/main" val="244910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D4287D-CBAC-BE48-B636-A5CD5B0250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58A18F-2929-9349-AB94-52D895AB51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D81C1-5CE6-2248-95F0-B857B68273B4}"/>
              </a:ext>
            </a:extLst>
          </p:cNvPr>
          <p:cNvSpPr>
            <a:spLocks noGrp="1"/>
          </p:cNvSpPr>
          <p:nvPr>
            <p:ph type="dt" sz="half" idx="10"/>
          </p:nvPr>
        </p:nvSpPr>
        <p:spPr/>
        <p:txBody>
          <a:bodyPr/>
          <a:lstStyle/>
          <a:p>
            <a:fld id="{511FAFF0-1E58-6648-85D5-630BE2918B07}" type="datetimeFigureOut">
              <a:rPr lang="en-US" smtClean="0"/>
              <a:t>6/3/2020</a:t>
            </a:fld>
            <a:endParaRPr lang="en-US"/>
          </a:p>
        </p:txBody>
      </p:sp>
      <p:sp>
        <p:nvSpPr>
          <p:cNvPr id="5" name="Footer Placeholder 4">
            <a:extLst>
              <a:ext uri="{FF2B5EF4-FFF2-40B4-BE49-F238E27FC236}">
                <a16:creationId xmlns:a16="http://schemas.microsoft.com/office/drawing/2014/main" id="{8581424A-1A17-AD48-97AD-6E626E422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B5B44-EEFD-F044-8C3D-19AC4CDBC709}"/>
              </a:ext>
            </a:extLst>
          </p:cNvPr>
          <p:cNvSpPr>
            <a:spLocks noGrp="1"/>
          </p:cNvSpPr>
          <p:nvPr>
            <p:ph type="sldNum" sz="quarter" idx="12"/>
          </p:nvPr>
        </p:nvSpPr>
        <p:spPr/>
        <p:txBody>
          <a:bodyPr/>
          <a:lstStyle/>
          <a:p>
            <a:fld id="{32988638-4CB5-A94B-98E2-724F967D5CCC}" type="slidenum">
              <a:rPr lang="en-US" smtClean="0"/>
              <a:t>‹#›</a:t>
            </a:fld>
            <a:endParaRPr lang="en-US"/>
          </a:p>
        </p:txBody>
      </p:sp>
    </p:spTree>
    <p:extLst>
      <p:ext uri="{BB962C8B-B14F-4D97-AF65-F5344CB8AC3E}">
        <p14:creationId xmlns:p14="http://schemas.microsoft.com/office/powerpoint/2010/main" val="272722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69CE-D989-7E41-92E7-96851D039F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7872FE-FB86-5244-8725-8857D53570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6F3B5-71D3-AF44-8896-D6F6DB238552}"/>
              </a:ext>
            </a:extLst>
          </p:cNvPr>
          <p:cNvSpPr>
            <a:spLocks noGrp="1"/>
          </p:cNvSpPr>
          <p:nvPr>
            <p:ph type="dt" sz="half" idx="10"/>
          </p:nvPr>
        </p:nvSpPr>
        <p:spPr/>
        <p:txBody>
          <a:bodyPr/>
          <a:lstStyle/>
          <a:p>
            <a:fld id="{511FAFF0-1E58-6648-85D5-630BE2918B07}" type="datetimeFigureOut">
              <a:rPr lang="en-US" smtClean="0"/>
              <a:t>6/3/2020</a:t>
            </a:fld>
            <a:endParaRPr lang="en-US"/>
          </a:p>
        </p:txBody>
      </p:sp>
      <p:sp>
        <p:nvSpPr>
          <p:cNvPr id="5" name="Footer Placeholder 4">
            <a:extLst>
              <a:ext uri="{FF2B5EF4-FFF2-40B4-BE49-F238E27FC236}">
                <a16:creationId xmlns:a16="http://schemas.microsoft.com/office/drawing/2014/main" id="{56FEB21D-8143-5C4D-9B3B-43AA72154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4FF0C-0DE6-4543-880B-94DDF7B31DBF}"/>
              </a:ext>
            </a:extLst>
          </p:cNvPr>
          <p:cNvSpPr>
            <a:spLocks noGrp="1"/>
          </p:cNvSpPr>
          <p:nvPr>
            <p:ph type="sldNum" sz="quarter" idx="12"/>
          </p:nvPr>
        </p:nvSpPr>
        <p:spPr/>
        <p:txBody>
          <a:bodyPr/>
          <a:lstStyle/>
          <a:p>
            <a:fld id="{32988638-4CB5-A94B-98E2-724F967D5CCC}" type="slidenum">
              <a:rPr lang="en-US" smtClean="0"/>
              <a:t>‹#›</a:t>
            </a:fld>
            <a:endParaRPr lang="en-US"/>
          </a:p>
        </p:txBody>
      </p:sp>
    </p:spTree>
    <p:extLst>
      <p:ext uri="{BB962C8B-B14F-4D97-AF65-F5344CB8AC3E}">
        <p14:creationId xmlns:p14="http://schemas.microsoft.com/office/powerpoint/2010/main" val="185508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A02E-933D-164E-8026-6189C902F2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82703-208E-0B47-8D8E-4E7B976414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F09E33-64D2-F946-9FEE-D4FFAE55AAE7}"/>
              </a:ext>
            </a:extLst>
          </p:cNvPr>
          <p:cNvSpPr>
            <a:spLocks noGrp="1"/>
          </p:cNvSpPr>
          <p:nvPr>
            <p:ph type="dt" sz="half" idx="10"/>
          </p:nvPr>
        </p:nvSpPr>
        <p:spPr/>
        <p:txBody>
          <a:bodyPr/>
          <a:lstStyle/>
          <a:p>
            <a:fld id="{511FAFF0-1E58-6648-85D5-630BE2918B07}" type="datetimeFigureOut">
              <a:rPr lang="en-US" smtClean="0"/>
              <a:t>6/3/2020</a:t>
            </a:fld>
            <a:endParaRPr lang="en-US"/>
          </a:p>
        </p:txBody>
      </p:sp>
      <p:sp>
        <p:nvSpPr>
          <p:cNvPr id="5" name="Footer Placeholder 4">
            <a:extLst>
              <a:ext uri="{FF2B5EF4-FFF2-40B4-BE49-F238E27FC236}">
                <a16:creationId xmlns:a16="http://schemas.microsoft.com/office/drawing/2014/main" id="{743E5E76-EB01-964A-BFF0-DE5176834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01BF6-2513-0A4F-884C-593E3FFDDC47}"/>
              </a:ext>
            </a:extLst>
          </p:cNvPr>
          <p:cNvSpPr>
            <a:spLocks noGrp="1"/>
          </p:cNvSpPr>
          <p:nvPr>
            <p:ph type="sldNum" sz="quarter" idx="12"/>
          </p:nvPr>
        </p:nvSpPr>
        <p:spPr/>
        <p:txBody>
          <a:bodyPr/>
          <a:lstStyle/>
          <a:p>
            <a:fld id="{32988638-4CB5-A94B-98E2-724F967D5CCC}" type="slidenum">
              <a:rPr lang="en-US" smtClean="0"/>
              <a:t>‹#›</a:t>
            </a:fld>
            <a:endParaRPr lang="en-US"/>
          </a:p>
        </p:txBody>
      </p:sp>
    </p:spTree>
    <p:extLst>
      <p:ext uri="{BB962C8B-B14F-4D97-AF65-F5344CB8AC3E}">
        <p14:creationId xmlns:p14="http://schemas.microsoft.com/office/powerpoint/2010/main" val="392103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A82-6098-1D48-965E-EF488559D5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E8A31D-8A97-A347-884C-5E56CDD944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BC664D-6BA8-1E40-9DD3-1F50D2824D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A74103-BDED-E640-83BE-921E5ABFB31B}"/>
              </a:ext>
            </a:extLst>
          </p:cNvPr>
          <p:cNvSpPr>
            <a:spLocks noGrp="1"/>
          </p:cNvSpPr>
          <p:nvPr>
            <p:ph type="dt" sz="half" idx="10"/>
          </p:nvPr>
        </p:nvSpPr>
        <p:spPr/>
        <p:txBody>
          <a:bodyPr/>
          <a:lstStyle/>
          <a:p>
            <a:fld id="{511FAFF0-1E58-6648-85D5-630BE2918B07}" type="datetimeFigureOut">
              <a:rPr lang="en-US" smtClean="0"/>
              <a:t>6/3/2020</a:t>
            </a:fld>
            <a:endParaRPr lang="en-US"/>
          </a:p>
        </p:txBody>
      </p:sp>
      <p:sp>
        <p:nvSpPr>
          <p:cNvPr id="6" name="Footer Placeholder 5">
            <a:extLst>
              <a:ext uri="{FF2B5EF4-FFF2-40B4-BE49-F238E27FC236}">
                <a16:creationId xmlns:a16="http://schemas.microsoft.com/office/drawing/2014/main" id="{8FEED725-5B5F-BA47-9729-0CB4CA91D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C1829C-7C38-D144-B13E-DB302CB011B9}"/>
              </a:ext>
            </a:extLst>
          </p:cNvPr>
          <p:cNvSpPr>
            <a:spLocks noGrp="1"/>
          </p:cNvSpPr>
          <p:nvPr>
            <p:ph type="sldNum" sz="quarter" idx="12"/>
          </p:nvPr>
        </p:nvSpPr>
        <p:spPr/>
        <p:txBody>
          <a:bodyPr/>
          <a:lstStyle/>
          <a:p>
            <a:fld id="{32988638-4CB5-A94B-98E2-724F967D5CCC}" type="slidenum">
              <a:rPr lang="en-US" smtClean="0"/>
              <a:t>‹#›</a:t>
            </a:fld>
            <a:endParaRPr lang="en-US"/>
          </a:p>
        </p:txBody>
      </p:sp>
    </p:spTree>
    <p:extLst>
      <p:ext uri="{BB962C8B-B14F-4D97-AF65-F5344CB8AC3E}">
        <p14:creationId xmlns:p14="http://schemas.microsoft.com/office/powerpoint/2010/main" val="112128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CAA4-26F1-3844-A614-BBF8F3C9A9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B7A936-C683-274B-84FC-E7FB8D5326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B0317F-44C1-C347-AA9D-932A29CCEF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3045AB-3CB0-094E-9834-A957433FFE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C33F56-76C6-D440-9693-73B3F3D2DF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1AFDEA-6689-A449-8D18-81D3CCDBAB7A}"/>
              </a:ext>
            </a:extLst>
          </p:cNvPr>
          <p:cNvSpPr>
            <a:spLocks noGrp="1"/>
          </p:cNvSpPr>
          <p:nvPr>
            <p:ph type="dt" sz="half" idx="10"/>
          </p:nvPr>
        </p:nvSpPr>
        <p:spPr/>
        <p:txBody>
          <a:bodyPr/>
          <a:lstStyle/>
          <a:p>
            <a:fld id="{511FAFF0-1E58-6648-85D5-630BE2918B07}" type="datetimeFigureOut">
              <a:rPr lang="en-US" smtClean="0"/>
              <a:t>6/3/2020</a:t>
            </a:fld>
            <a:endParaRPr lang="en-US"/>
          </a:p>
        </p:txBody>
      </p:sp>
      <p:sp>
        <p:nvSpPr>
          <p:cNvPr id="8" name="Footer Placeholder 7">
            <a:extLst>
              <a:ext uri="{FF2B5EF4-FFF2-40B4-BE49-F238E27FC236}">
                <a16:creationId xmlns:a16="http://schemas.microsoft.com/office/drawing/2014/main" id="{5361CAA5-F621-CE45-B611-50CB7C6D97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16447B-649A-CF47-AFAC-D1463D848705}"/>
              </a:ext>
            </a:extLst>
          </p:cNvPr>
          <p:cNvSpPr>
            <a:spLocks noGrp="1"/>
          </p:cNvSpPr>
          <p:nvPr>
            <p:ph type="sldNum" sz="quarter" idx="12"/>
          </p:nvPr>
        </p:nvSpPr>
        <p:spPr/>
        <p:txBody>
          <a:bodyPr/>
          <a:lstStyle/>
          <a:p>
            <a:fld id="{32988638-4CB5-A94B-98E2-724F967D5CCC}" type="slidenum">
              <a:rPr lang="en-US" smtClean="0"/>
              <a:t>‹#›</a:t>
            </a:fld>
            <a:endParaRPr lang="en-US"/>
          </a:p>
        </p:txBody>
      </p:sp>
    </p:spTree>
    <p:extLst>
      <p:ext uri="{BB962C8B-B14F-4D97-AF65-F5344CB8AC3E}">
        <p14:creationId xmlns:p14="http://schemas.microsoft.com/office/powerpoint/2010/main" val="134902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B7F0-444F-DE40-AA7A-15A9AAE4C3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1F9300-6AE5-5C44-A1E5-C6532B178031}"/>
              </a:ext>
            </a:extLst>
          </p:cNvPr>
          <p:cNvSpPr>
            <a:spLocks noGrp="1"/>
          </p:cNvSpPr>
          <p:nvPr>
            <p:ph type="dt" sz="half" idx="10"/>
          </p:nvPr>
        </p:nvSpPr>
        <p:spPr/>
        <p:txBody>
          <a:bodyPr/>
          <a:lstStyle/>
          <a:p>
            <a:fld id="{511FAFF0-1E58-6648-85D5-630BE2918B07}" type="datetimeFigureOut">
              <a:rPr lang="en-US" smtClean="0"/>
              <a:t>6/3/2020</a:t>
            </a:fld>
            <a:endParaRPr lang="en-US"/>
          </a:p>
        </p:txBody>
      </p:sp>
      <p:sp>
        <p:nvSpPr>
          <p:cNvPr id="4" name="Footer Placeholder 3">
            <a:extLst>
              <a:ext uri="{FF2B5EF4-FFF2-40B4-BE49-F238E27FC236}">
                <a16:creationId xmlns:a16="http://schemas.microsoft.com/office/drawing/2014/main" id="{B30323E8-4C39-BE43-BBF9-900A80ADB3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FFDEC3-EF01-C648-8C09-7CCD0CA65302}"/>
              </a:ext>
            </a:extLst>
          </p:cNvPr>
          <p:cNvSpPr>
            <a:spLocks noGrp="1"/>
          </p:cNvSpPr>
          <p:nvPr>
            <p:ph type="sldNum" sz="quarter" idx="12"/>
          </p:nvPr>
        </p:nvSpPr>
        <p:spPr/>
        <p:txBody>
          <a:bodyPr/>
          <a:lstStyle/>
          <a:p>
            <a:fld id="{32988638-4CB5-A94B-98E2-724F967D5CCC}" type="slidenum">
              <a:rPr lang="en-US" smtClean="0"/>
              <a:t>‹#›</a:t>
            </a:fld>
            <a:endParaRPr lang="en-US"/>
          </a:p>
        </p:txBody>
      </p:sp>
    </p:spTree>
    <p:extLst>
      <p:ext uri="{BB962C8B-B14F-4D97-AF65-F5344CB8AC3E}">
        <p14:creationId xmlns:p14="http://schemas.microsoft.com/office/powerpoint/2010/main" val="412734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74903-87FF-214D-BBDB-DAE7348B3F97}"/>
              </a:ext>
            </a:extLst>
          </p:cNvPr>
          <p:cNvSpPr>
            <a:spLocks noGrp="1"/>
          </p:cNvSpPr>
          <p:nvPr>
            <p:ph type="dt" sz="half" idx="10"/>
          </p:nvPr>
        </p:nvSpPr>
        <p:spPr/>
        <p:txBody>
          <a:bodyPr/>
          <a:lstStyle/>
          <a:p>
            <a:fld id="{511FAFF0-1E58-6648-85D5-630BE2918B07}" type="datetimeFigureOut">
              <a:rPr lang="en-US" smtClean="0"/>
              <a:t>6/3/2020</a:t>
            </a:fld>
            <a:endParaRPr lang="en-US"/>
          </a:p>
        </p:txBody>
      </p:sp>
      <p:sp>
        <p:nvSpPr>
          <p:cNvPr id="3" name="Footer Placeholder 2">
            <a:extLst>
              <a:ext uri="{FF2B5EF4-FFF2-40B4-BE49-F238E27FC236}">
                <a16:creationId xmlns:a16="http://schemas.microsoft.com/office/drawing/2014/main" id="{445FB5B8-A277-A244-B969-6BCE82002E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F0B8DD-5A82-BB4C-93D4-61B275615B53}"/>
              </a:ext>
            </a:extLst>
          </p:cNvPr>
          <p:cNvSpPr>
            <a:spLocks noGrp="1"/>
          </p:cNvSpPr>
          <p:nvPr>
            <p:ph type="sldNum" sz="quarter" idx="12"/>
          </p:nvPr>
        </p:nvSpPr>
        <p:spPr/>
        <p:txBody>
          <a:bodyPr/>
          <a:lstStyle/>
          <a:p>
            <a:fld id="{32988638-4CB5-A94B-98E2-724F967D5CCC}" type="slidenum">
              <a:rPr lang="en-US" smtClean="0"/>
              <a:t>‹#›</a:t>
            </a:fld>
            <a:endParaRPr lang="en-US"/>
          </a:p>
        </p:txBody>
      </p:sp>
    </p:spTree>
    <p:extLst>
      <p:ext uri="{BB962C8B-B14F-4D97-AF65-F5344CB8AC3E}">
        <p14:creationId xmlns:p14="http://schemas.microsoft.com/office/powerpoint/2010/main" val="131232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F14B-03FB-1A4D-AE32-A1271C577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1E00D3-4FED-6A46-833F-4309CAD45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5B12E0-A07C-A04D-85F4-0C3E62EC3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B7A0E4-880F-4A46-9901-CB70AD15E013}"/>
              </a:ext>
            </a:extLst>
          </p:cNvPr>
          <p:cNvSpPr>
            <a:spLocks noGrp="1"/>
          </p:cNvSpPr>
          <p:nvPr>
            <p:ph type="dt" sz="half" idx="10"/>
          </p:nvPr>
        </p:nvSpPr>
        <p:spPr/>
        <p:txBody>
          <a:bodyPr/>
          <a:lstStyle/>
          <a:p>
            <a:fld id="{511FAFF0-1E58-6648-85D5-630BE2918B07}" type="datetimeFigureOut">
              <a:rPr lang="en-US" smtClean="0"/>
              <a:t>6/3/2020</a:t>
            </a:fld>
            <a:endParaRPr lang="en-US"/>
          </a:p>
        </p:txBody>
      </p:sp>
      <p:sp>
        <p:nvSpPr>
          <p:cNvPr id="6" name="Footer Placeholder 5">
            <a:extLst>
              <a:ext uri="{FF2B5EF4-FFF2-40B4-BE49-F238E27FC236}">
                <a16:creationId xmlns:a16="http://schemas.microsoft.com/office/drawing/2014/main" id="{CAA16296-167B-394F-9249-B12CD33C8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D79EC7-E726-8B48-9E8A-C98F3B45F5AB}"/>
              </a:ext>
            </a:extLst>
          </p:cNvPr>
          <p:cNvSpPr>
            <a:spLocks noGrp="1"/>
          </p:cNvSpPr>
          <p:nvPr>
            <p:ph type="sldNum" sz="quarter" idx="12"/>
          </p:nvPr>
        </p:nvSpPr>
        <p:spPr/>
        <p:txBody>
          <a:bodyPr/>
          <a:lstStyle/>
          <a:p>
            <a:fld id="{32988638-4CB5-A94B-98E2-724F967D5CCC}" type="slidenum">
              <a:rPr lang="en-US" smtClean="0"/>
              <a:t>‹#›</a:t>
            </a:fld>
            <a:endParaRPr lang="en-US"/>
          </a:p>
        </p:txBody>
      </p:sp>
    </p:spTree>
    <p:extLst>
      <p:ext uri="{BB962C8B-B14F-4D97-AF65-F5344CB8AC3E}">
        <p14:creationId xmlns:p14="http://schemas.microsoft.com/office/powerpoint/2010/main" val="293498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4C4A-EE7F-AD43-AD90-7B7C875E5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8C7DD2-9D1B-FF4D-A660-F573BFFEE7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66ECC8-6C71-6F45-AB91-B23D41473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D1C4B-4C9E-554F-BB9C-B19DA20C7DF2}"/>
              </a:ext>
            </a:extLst>
          </p:cNvPr>
          <p:cNvSpPr>
            <a:spLocks noGrp="1"/>
          </p:cNvSpPr>
          <p:nvPr>
            <p:ph type="dt" sz="half" idx="10"/>
          </p:nvPr>
        </p:nvSpPr>
        <p:spPr/>
        <p:txBody>
          <a:bodyPr/>
          <a:lstStyle/>
          <a:p>
            <a:fld id="{511FAFF0-1E58-6648-85D5-630BE2918B07}" type="datetimeFigureOut">
              <a:rPr lang="en-US" smtClean="0"/>
              <a:t>6/3/2020</a:t>
            </a:fld>
            <a:endParaRPr lang="en-US"/>
          </a:p>
        </p:txBody>
      </p:sp>
      <p:sp>
        <p:nvSpPr>
          <p:cNvPr id="6" name="Footer Placeholder 5">
            <a:extLst>
              <a:ext uri="{FF2B5EF4-FFF2-40B4-BE49-F238E27FC236}">
                <a16:creationId xmlns:a16="http://schemas.microsoft.com/office/drawing/2014/main" id="{EDAD17AF-0E52-4243-A7CD-D2BB5167DB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B212AC-E491-5F40-8AE3-82B8089F3B23}"/>
              </a:ext>
            </a:extLst>
          </p:cNvPr>
          <p:cNvSpPr>
            <a:spLocks noGrp="1"/>
          </p:cNvSpPr>
          <p:nvPr>
            <p:ph type="sldNum" sz="quarter" idx="12"/>
          </p:nvPr>
        </p:nvSpPr>
        <p:spPr/>
        <p:txBody>
          <a:bodyPr/>
          <a:lstStyle/>
          <a:p>
            <a:fld id="{32988638-4CB5-A94B-98E2-724F967D5CCC}" type="slidenum">
              <a:rPr lang="en-US" smtClean="0"/>
              <a:t>‹#›</a:t>
            </a:fld>
            <a:endParaRPr lang="en-US"/>
          </a:p>
        </p:txBody>
      </p:sp>
    </p:spTree>
    <p:extLst>
      <p:ext uri="{BB962C8B-B14F-4D97-AF65-F5344CB8AC3E}">
        <p14:creationId xmlns:p14="http://schemas.microsoft.com/office/powerpoint/2010/main" val="205248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3FFFE1-2CBB-414A-A832-2748F3569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F22274-DE9F-D44F-97F4-F6B444388A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72B7F2-3FF0-F943-AF94-AFCF1CFB28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FAFF0-1E58-6648-85D5-630BE2918B07}" type="datetimeFigureOut">
              <a:rPr lang="en-US" smtClean="0"/>
              <a:t>6/3/2020</a:t>
            </a:fld>
            <a:endParaRPr lang="en-US"/>
          </a:p>
        </p:txBody>
      </p:sp>
      <p:sp>
        <p:nvSpPr>
          <p:cNvPr id="5" name="Footer Placeholder 4">
            <a:extLst>
              <a:ext uri="{FF2B5EF4-FFF2-40B4-BE49-F238E27FC236}">
                <a16:creationId xmlns:a16="http://schemas.microsoft.com/office/drawing/2014/main" id="{B5858ED4-74A1-EA43-8199-0139694E2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6D117C-163A-8E42-8CCD-7AF17F0CF3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88638-4CB5-A94B-98E2-724F967D5CCC}" type="slidenum">
              <a:rPr lang="en-US" smtClean="0"/>
              <a:t>‹#›</a:t>
            </a:fld>
            <a:endParaRPr lang="en-US"/>
          </a:p>
        </p:txBody>
      </p:sp>
    </p:spTree>
    <p:extLst>
      <p:ext uri="{BB962C8B-B14F-4D97-AF65-F5344CB8AC3E}">
        <p14:creationId xmlns:p14="http://schemas.microsoft.com/office/powerpoint/2010/main" val="1484800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hyperlink" Target="https://www.windy.com/?2019-12-12-00,36.635,-98.965,5" TargetMode="External"/><Relationship Id="rId4" Type="http://schemas.openxmlformats.org/officeDocument/2006/relationships/hyperlink" Target="https://en.wikipedia.org/wiki/Central_Valley_(Californi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census.gov/data/tables/time-series/demo/popest/2010s-state-total.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1.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50.png"/><Relationship Id="rId1" Type="http://schemas.openxmlformats.org/officeDocument/2006/relationships/slideLayout" Target="../slideLayouts/slideLayout2.xml"/><Relationship Id="rId5" Type="http://schemas.openxmlformats.org/officeDocument/2006/relationships/comments" Target="../comments/comment9.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s://www.theguardian.com/environment/ng-interactive/2019/may/17/air-pollution-may-be-damaging-every-organ-and-cell-in-the-body-finds-global-review"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B17E-7AC4-3F4A-9667-4BF12D2F0CAE}"/>
              </a:ext>
            </a:extLst>
          </p:cNvPr>
          <p:cNvSpPr>
            <a:spLocks noGrp="1"/>
          </p:cNvSpPr>
          <p:nvPr>
            <p:ph type="ctrTitle"/>
          </p:nvPr>
        </p:nvSpPr>
        <p:spPr>
          <a:xfrm>
            <a:off x="1128584" y="961053"/>
            <a:ext cx="9539416" cy="1914428"/>
          </a:xfrm>
        </p:spPr>
        <p:txBody>
          <a:bodyPr>
            <a:normAutofit/>
          </a:bodyPr>
          <a:lstStyle/>
          <a:p>
            <a:r>
              <a:rPr lang="en-US" sz="3600" b="1" dirty="0">
                <a:latin typeface="+mn-lt"/>
              </a:rPr>
              <a:t>The Effect of Early Exposure to Pollution </a:t>
            </a:r>
            <a:br>
              <a:rPr lang="en-US" sz="3600" b="1" dirty="0">
                <a:latin typeface="+mn-lt"/>
              </a:rPr>
            </a:br>
            <a:r>
              <a:rPr lang="en-US" sz="3600" b="1" dirty="0">
                <a:latin typeface="+mn-lt"/>
              </a:rPr>
              <a:t>on Later in Life Health Outcomes</a:t>
            </a:r>
          </a:p>
        </p:txBody>
      </p:sp>
      <p:sp>
        <p:nvSpPr>
          <p:cNvPr id="3" name="Subtitle 2">
            <a:extLst>
              <a:ext uri="{FF2B5EF4-FFF2-40B4-BE49-F238E27FC236}">
                <a16:creationId xmlns:a16="http://schemas.microsoft.com/office/drawing/2014/main" id="{02144569-29A3-824B-9663-C5D543268DBE}"/>
              </a:ext>
            </a:extLst>
          </p:cNvPr>
          <p:cNvSpPr>
            <a:spLocks noGrp="1"/>
          </p:cNvSpPr>
          <p:nvPr>
            <p:ph type="subTitle" idx="1"/>
          </p:nvPr>
        </p:nvSpPr>
        <p:spPr>
          <a:xfrm>
            <a:off x="1524000" y="3602037"/>
            <a:ext cx="9144000" cy="2014991"/>
          </a:xfrm>
        </p:spPr>
        <p:txBody>
          <a:bodyPr>
            <a:normAutofit fontScale="92500" lnSpcReduction="10000"/>
          </a:bodyPr>
          <a:lstStyle/>
          <a:p>
            <a:r>
              <a:rPr lang="en-US" dirty="0">
                <a:ea typeface="+mj-ea"/>
                <a:cs typeface="+mj-cs"/>
              </a:rPr>
              <a:t>Cornelia Ilin*, Dan Phaneuf**</a:t>
            </a:r>
            <a:endParaRPr lang="en-US" dirty="0"/>
          </a:p>
          <a:p>
            <a:r>
              <a:rPr lang="en-US" dirty="0">
                <a:ea typeface="+mj-ea"/>
                <a:cs typeface="+mj-cs"/>
              </a:rPr>
              <a:t>AERE 2020</a:t>
            </a:r>
          </a:p>
          <a:p>
            <a:r>
              <a:rPr lang="en-US" dirty="0">
                <a:ea typeface="+mj-ea"/>
                <a:cs typeface="+mj-cs"/>
              </a:rPr>
              <a:t> June 3-5, 2020</a:t>
            </a:r>
          </a:p>
          <a:p>
            <a:endParaRPr lang="en-US" dirty="0">
              <a:ea typeface="+mj-ea"/>
              <a:cs typeface="+mj-cs"/>
            </a:endParaRPr>
          </a:p>
          <a:p>
            <a:r>
              <a:rPr lang="en-US" sz="1900" dirty="0">
                <a:ea typeface="+mj-ea"/>
                <a:cs typeface="+mj-cs"/>
              </a:rPr>
              <a:t>* UC-Berkeley, ** UW-Madison</a:t>
            </a:r>
          </a:p>
        </p:txBody>
      </p:sp>
    </p:spTree>
    <p:extLst>
      <p:ext uri="{BB962C8B-B14F-4D97-AF65-F5344CB8AC3E}">
        <p14:creationId xmlns:p14="http://schemas.microsoft.com/office/powerpoint/2010/main" val="170069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C1975DF-E2BB-48BB-9120-96DDA50C128B}"/>
              </a:ext>
            </a:extLst>
          </p:cNvPr>
          <p:cNvSpPr/>
          <p:nvPr/>
        </p:nvSpPr>
        <p:spPr>
          <a:xfrm>
            <a:off x="453505" y="1404198"/>
            <a:ext cx="11371172" cy="520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5" name="TextBox 4">
            <a:extLst>
              <a:ext uri="{FF2B5EF4-FFF2-40B4-BE49-F238E27FC236}">
                <a16:creationId xmlns:a16="http://schemas.microsoft.com/office/drawing/2014/main" id="{6DA8DACF-BBE4-4F42-9375-335F90FC5E7F}"/>
              </a:ext>
            </a:extLst>
          </p:cNvPr>
          <p:cNvSpPr txBox="1"/>
          <p:nvPr/>
        </p:nvSpPr>
        <p:spPr>
          <a:xfrm>
            <a:off x="663421" y="2319130"/>
            <a:ext cx="7924800" cy="2769989"/>
          </a:xfrm>
          <a:prstGeom prst="rect">
            <a:avLst/>
          </a:prstGeom>
          <a:noFill/>
        </p:spPr>
        <p:txBody>
          <a:bodyPr wrap="square" rtlCol="0">
            <a:spAutoFit/>
          </a:bodyPr>
          <a:lstStyle/>
          <a:p>
            <a:r>
              <a:rPr lang="en-US" sz="2200" dirty="0"/>
              <a:t>California, US</a:t>
            </a:r>
          </a:p>
          <a:p>
            <a:endParaRPr lang="en-US" sz="2400" dirty="0"/>
          </a:p>
          <a:p>
            <a:endParaRPr lang="en-US" sz="2400" dirty="0"/>
          </a:p>
          <a:p>
            <a:endParaRPr lang="en-US" sz="2400" dirty="0"/>
          </a:p>
          <a:p>
            <a:endParaRPr lang="en-US" sz="2400" dirty="0"/>
          </a:p>
          <a:p>
            <a:endParaRPr lang="en-US" dirty="0"/>
          </a:p>
          <a:p>
            <a:endParaRPr lang="en-US" dirty="0"/>
          </a:p>
          <a:p>
            <a:endParaRPr lang="en-US" dirty="0"/>
          </a:p>
        </p:txBody>
      </p:sp>
      <p:sp>
        <p:nvSpPr>
          <p:cNvPr id="18" name="TextBox 17">
            <a:extLst>
              <a:ext uri="{FF2B5EF4-FFF2-40B4-BE49-F238E27FC236}">
                <a16:creationId xmlns:a16="http://schemas.microsoft.com/office/drawing/2014/main" id="{1CC67692-3DAC-4963-93CD-593E8D9C0517}"/>
              </a:ext>
            </a:extLst>
          </p:cNvPr>
          <p:cNvSpPr txBox="1"/>
          <p:nvPr/>
        </p:nvSpPr>
        <p:spPr>
          <a:xfrm>
            <a:off x="5605732" y="2446567"/>
            <a:ext cx="3772678" cy="369332"/>
          </a:xfrm>
          <a:prstGeom prst="rect">
            <a:avLst/>
          </a:prstGeom>
          <a:noFill/>
        </p:spPr>
        <p:txBody>
          <a:bodyPr wrap="square" rtlCol="0">
            <a:spAutoFit/>
          </a:bodyPr>
          <a:lstStyle/>
          <a:p>
            <a:pPr algn="ctr"/>
            <a:r>
              <a:rPr lang="en-US" dirty="0"/>
              <a:t>Wind direction</a:t>
            </a:r>
          </a:p>
        </p:txBody>
      </p:sp>
      <p:pic>
        <p:nvPicPr>
          <p:cNvPr id="12" name="Picture 11">
            <a:extLst>
              <a:ext uri="{FF2B5EF4-FFF2-40B4-BE49-F238E27FC236}">
                <a16:creationId xmlns:a16="http://schemas.microsoft.com/office/drawing/2014/main" id="{640C3C03-BEE9-429F-9652-479B5E7712C7}"/>
              </a:ext>
            </a:extLst>
          </p:cNvPr>
          <p:cNvPicPr>
            <a:picLocks noChangeAspect="1"/>
          </p:cNvPicPr>
          <p:nvPr/>
        </p:nvPicPr>
        <p:blipFill>
          <a:blip r:embed="rId2"/>
          <a:stretch>
            <a:fillRect/>
          </a:stretch>
        </p:blipFill>
        <p:spPr>
          <a:xfrm>
            <a:off x="6176865" y="2787621"/>
            <a:ext cx="5038531" cy="2665775"/>
          </a:xfrm>
          <a:prstGeom prst="rect">
            <a:avLst/>
          </a:prstGeom>
        </p:spPr>
      </p:pic>
      <p:sp>
        <p:nvSpPr>
          <p:cNvPr id="16" name="Rectangle 15">
            <a:extLst>
              <a:ext uri="{FF2B5EF4-FFF2-40B4-BE49-F238E27FC236}">
                <a16:creationId xmlns:a16="http://schemas.microsoft.com/office/drawing/2014/main" id="{5473911E-C761-4CB2-B79D-2492DE115737}"/>
              </a:ext>
            </a:extLst>
          </p:cNvPr>
          <p:cNvSpPr/>
          <p:nvPr/>
        </p:nvSpPr>
        <p:spPr>
          <a:xfrm>
            <a:off x="669201" y="3992077"/>
            <a:ext cx="2543838" cy="430887"/>
          </a:xfrm>
          <a:prstGeom prst="rect">
            <a:avLst/>
          </a:prstGeom>
        </p:spPr>
        <p:txBody>
          <a:bodyPr wrap="none">
            <a:spAutoFit/>
          </a:bodyPr>
          <a:lstStyle/>
          <a:p>
            <a:r>
              <a:rPr lang="en-US" sz="2200" dirty="0"/>
              <a:t>Mountainous terrain</a:t>
            </a:r>
          </a:p>
        </p:txBody>
      </p:sp>
      <p:pic>
        <p:nvPicPr>
          <p:cNvPr id="11" name="Picture 10">
            <a:extLst>
              <a:ext uri="{FF2B5EF4-FFF2-40B4-BE49-F238E27FC236}">
                <a16:creationId xmlns:a16="http://schemas.microsoft.com/office/drawing/2014/main" id="{8F7FCB38-8457-4305-A99A-3BB6DA81E5B2}"/>
              </a:ext>
            </a:extLst>
          </p:cNvPr>
          <p:cNvPicPr>
            <a:picLocks noChangeAspect="1"/>
          </p:cNvPicPr>
          <p:nvPr/>
        </p:nvPicPr>
        <p:blipFill>
          <a:blip r:embed="rId3"/>
          <a:stretch>
            <a:fillRect/>
          </a:stretch>
        </p:blipFill>
        <p:spPr>
          <a:xfrm>
            <a:off x="8713708" y="1798646"/>
            <a:ext cx="2809091" cy="3440159"/>
          </a:xfrm>
          <a:prstGeom prst="rect">
            <a:avLst/>
          </a:prstGeom>
        </p:spPr>
      </p:pic>
      <p:sp>
        <p:nvSpPr>
          <p:cNvPr id="13" name="TextBox 12">
            <a:extLst>
              <a:ext uri="{FF2B5EF4-FFF2-40B4-BE49-F238E27FC236}">
                <a16:creationId xmlns:a16="http://schemas.microsoft.com/office/drawing/2014/main" id="{246B0B3F-C325-4928-B76E-7EF5E4675CA6}"/>
              </a:ext>
            </a:extLst>
          </p:cNvPr>
          <p:cNvSpPr txBox="1"/>
          <p:nvPr/>
        </p:nvSpPr>
        <p:spPr>
          <a:xfrm>
            <a:off x="8162059" y="1404197"/>
            <a:ext cx="3772678" cy="369332"/>
          </a:xfrm>
          <a:prstGeom prst="rect">
            <a:avLst/>
          </a:prstGeom>
          <a:noFill/>
        </p:spPr>
        <p:txBody>
          <a:bodyPr wrap="square" rtlCol="0">
            <a:spAutoFit/>
          </a:bodyPr>
          <a:lstStyle/>
          <a:p>
            <a:pPr algn="ctr"/>
            <a:r>
              <a:rPr lang="en-US" dirty="0"/>
              <a:t>Geography</a:t>
            </a:r>
          </a:p>
        </p:txBody>
      </p:sp>
      <p:sp>
        <p:nvSpPr>
          <p:cNvPr id="15" name="TextBox 14">
            <a:extLst>
              <a:ext uri="{FF2B5EF4-FFF2-40B4-BE49-F238E27FC236}">
                <a16:creationId xmlns:a16="http://schemas.microsoft.com/office/drawing/2014/main" id="{07A3004B-F45F-495A-9967-46D6B43CB562}"/>
              </a:ext>
            </a:extLst>
          </p:cNvPr>
          <p:cNvSpPr txBox="1"/>
          <p:nvPr/>
        </p:nvSpPr>
        <p:spPr>
          <a:xfrm>
            <a:off x="8162059" y="5907038"/>
            <a:ext cx="3936176" cy="584775"/>
          </a:xfrm>
          <a:prstGeom prst="rect">
            <a:avLst/>
          </a:prstGeom>
          <a:noFill/>
        </p:spPr>
        <p:txBody>
          <a:bodyPr wrap="square" rtlCol="0">
            <a:spAutoFit/>
          </a:bodyPr>
          <a:lstStyle/>
          <a:p>
            <a:pPr algn="ctr"/>
            <a:r>
              <a:rPr lang="en-US" sz="1000" dirty="0"/>
              <a:t>Source: Wikipedia; website accessed on May 27, 2020; </a:t>
            </a:r>
            <a:r>
              <a:rPr lang="en-US" sz="1000" dirty="0">
                <a:hlinkClick r:id="rId4"/>
              </a:rPr>
              <a:t>https://en.wikipedia.org/wiki/Central_Valley_(California)</a:t>
            </a:r>
            <a:endParaRPr lang="en-US" sz="1000" dirty="0"/>
          </a:p>
          <a:p>
            <a:pPr algn="ctr"/>
            <a:endParaRPr lang="en-US" sz="1200" dirty="0"/>
          </a:p>
        </p:txBody>
      </p:sp>
      <p:sp>
        <p:nvSpPr>
          <p:cNvPr id="19" name="Rectangle 18">
            <a:extLst>
              <a:ext uri="{FF2B5EF4-FFF2-40B4-BE49-F238E27FC236}">
                <a16:creationId xmlns:a16="http://schemas.microsoft.com/office/drawing/2014/main" id="{F5EFE860-1EE2-4891-9C57-B06328A30918}"/>
              </a:ext>
            </a:extLst>
          </p:cNvPr>
          <p:cNvSpPr/>
          <p:nvPr/>
        </p:nvSpPr>
        <p:spPr>
          <a:xfrm>
            <a:off x="669201" y="3116223"/>
            <a:ext cx="4456476" cy="430887"/>
          </a:xfrm>
          <a:prstGeom prst="rect">
            <a:avLst/>
          </a:prstGeom>
        </p:spPr>
        <p:txBody>
          <a:bodyPr wrap="none">
            <a:spAutoFit/>
          </a:bodyPr>
          <a:lstStyle/>
          <a:p>
            <a:r>
              <a:rPr lang="en-US" sz="2200" dirty="0"/>
              <a:t>Winds coming from the Pacific Ocean</a:t>
            </a:r>
          </a:p>
        </p:txBody>
      </p:sp>
      <p:sp>
        <p:nvSpPr>
          <p:cNvPr id="2" name="TextBox 1">
            <a:extLst>
              <a:ext uri="{FF2B5EF4-FFF2-40B4-BE49-F238E27FC236}">
                <a16:creationId xmlns:a16="http://schemas.microsoft.com/office/drawing/2014/main" id="{80D722B1-798C-46A7-B2B7-115CABD37A7A}"/>
              </a:ext>
            </a:extLst>
          </p:cNvPr>
          <p:cNvSpPr txBox="1"/>
          <p:nvPr/>
        </p:nvSpPr>
        <p:spPr>
          <a:xfrm>
            <a:off x="5436820" y="5448974"/>
            <a:ext cx="4410565" cy="584775"/>
          </a:xfrm>
          <a:prstGeom prst="rect">
            <a:avLst/>
          </a:prstGeom>
          <a:noFill/>
        </p:spPr>
        <p:txBody>
          <a:bodyPr wrap="square" rtlCol="0">
            <a:spAutoFit/>
          </a:bodyPr>
          <a:lstStyle/>
          <a:p>
            <a:pPr algn="ctr"/>
            <a:r>
              <a:rPr lang="en-US" sz="1000" dirty="0"/>
              <a:t>Source: windy.com; website accessed on May 27, 2020; </a:t>
            </a:r>
            <a:r>
              <a:rPr lang="en-US" sz="1000" dirty="0">
                <a:hlinkClick r:id="rId5"/>
              </a:rPr>
              <a:t>https://www.windy.com/?2019-12-12-00,36.635,-98.965,5</a:t>
            </a:r>
            <a:endParaRPr lang="en-US" sz="1000" dirty="0"/>
          </a:p>
          <a:p>
            <a:pPr algn="ctr"/>
            <a:endParaRPr lang="en-US" sz="1200" dirty="0"/>
          </a:p>
        </p:txBody>
      </p:sp>
      <p:sp>
        <p:nvSpPr>
          <p:cNvPr id="4" name="TextBox 3">
            <a:extLst>
              <a:ext uri="{FF2B5EF4-FFF2-40B4-BE49-F238E27FC236}">
                <a16:creationId xmlns:a16="http://schemas.microsoft.com/office/drawing/2014/main" id="{2A2A403D-4915-4F2B-BF2A-DE418357413A}"/>
              </a:ext>
            </a:extLst>
          </p:cNvPr>
          <p:cNvSpPr txBox="1"/>
          <p:nvPr/>
        </p:nvSpPr>
        <p:spPr>
          <a:xfrm>
            <a:off x="5680180" y="789639"/>
            <a:ext cx="2384356" cy="369332"/>
          </a:xfrm>
          <a:prstGeom prst="rect">
            <a:avLst/>
          </a:prstGeom>
          <a:noFill/>
        </p:spPr>
        <p:txBody>
          <a:bodyPr wrap="square" rtlCol="0">
            <a:spAutoFit/>
          </a:bodyPr>
          <a:lstStyle/>
          <a:p>
            <a:r>
              <a:rPr lang="en-US" dirty="0"/>
              <a:t>Pollution is trapped</a:t>
            </a:r>
          </a:p>
        </p:txBody>
      </p:sp>
      <p:sp>
        <p:nvSpPr>
          <p:cNvPr id="6" name="TextBox 5">
            <a:extLst>
              <a:ext uri="{FF2B5EF4-FFF2-40B4-BE49-F238E27FC236}">
                <a16:creationId xmlns:a16="http://schemas.microsoft.com/office/drawing/2014/main" id="{4DF5D78D-65FC-4F11-B247-DCE237E61142}"/>
              </a:ext>
            </a:extLst>
          </p:cNvPr>
          <p:cNvSpPr txBox="1"/>
          <p:nvPr/>
        </p:nvSpPr>
        <p:spPr>
          <a:xfrm>
            <a:off x="7829649" y="391998"/>
            <a:ext cx="2815495" cy="369332"/>
          </a:xfrm>
          <a:prstGeom prst="rect">
            <a:avLst/>
          </a:prstGeom>
          <a:noFill/>
        </p:spPr>
        <p:txBody>
          <a:bodyPr wrap="square" rtlCol="0">
            <a:spAutoFit/>
          </a:bodyPr>
          <a:lstStyle/>
          <a:p>
            <a:r>
              <a:rPr lang="en-US" dirty="0"/>
              <a:t>More stringent regulations</a:t>
            </a:r>
          </a:p>
        </p:txBody>
      </p:sp>
      <p:cxnSp>
        <p:nvCxnSpPr>
          <p:cNvPr id="7" name="Straight Arrow Connector 6">
            <a:extLst>
              <a:ext uri="{FF2B5EF4-FFF2-40B4-BE49-F238E27FC236}">
                <a16:creationId xmlns:a16="http://schemas.microsoft.com/office/drawing/2014/main" id="{28017E29-E2B3-44EE-A250-5BA4FE1C1FA6}"/>
              </a:ext>
            </a:extLst>
          </p:cNvPr>
          <p:cNvCxnSpPr>
            <a:cxnSpLocks/>
          </p:cNvCxnSpPr>
          <p:nvPr/>
        </p:nvCxnSpPr>
        <p:spPr>
          <a:xfrm>
            <a:off x="6712063" y="1302710"/>
            <a:ext cx="2926459" cy="2044345"/>
          </a:xfrm>
          <a:prstGeom prst="straightConnector1">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4D362B9-AA86-4EA6-8AE6-7985E0E33863}"/>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Data - location</a:t>
            </a:r>
          </a:p>
        </p:txBody>
      </p:sp>
    </p:spTree>
    <p:extLst>
      <p:ext uri="{BB962C8B-B14F-4D97-AF65-F5344CB8AC3E}">
        <p14:creationId xmlns:p14="http://schemas.microsoft.com/office/powerpoint/2010/main" val="399957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AF9B731-A178-4F88-B0E4-C5F77CEE7477}"/>
              </a:ext>
            </a:extLst>
          </p:cNvPr>
          <p:cNvSpPr/>
          <p:nvPr/>
        </p:nvSpPr>
        <p:spPr>
          <a:xfrm>
            <a:off x="453505" y="1404198"/>
            <a:ext cx="11238310" cy="520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5" name="TextBox 4">
            <a:extLst>
              <a:ext uri="{FF2B5EF4-FFF2-40B4-BE49-F238E27FC236}">
                <a16:creationId xmlns:a16="http://schemas.microsoft.com/office/drawing/2014/main" id="{6DA8DACF-BBE4-4F42-9375-335F90FC5E7F}"/>
              </a:ext>
            </a:extLst>
          </p:cNvPr>
          <p:cNvSpPr txBox="1"/>
          <p:nvPr/>
        </p:nvSpPr>
        <p:spPr>
          <a:xfrm>
            <a:off x="663421" y="2319130"/>
            <a:ext cx="7924800" cy="2769989"/>
          </a:xfrm>
          <a:prstGeom prst="rect">
            <a:avLst/>
          </a:prstGeom>
          <a:noFill/>
        </p:spPr>
        <p:txBody>
          <a:bodyPr wrap="square" rtlCol="0">
            <a:spAutoFit/>
          </a:bodyPr>
          <a:lstStyle/>
          <a:p>
            <a:r>
              <a:rPr lang="en-US" sz="2200" dirty="0"/>
              <a:t>California, US</a:t>
            </a:r>
          </a:p>
          <a:p>
            <a:endParaRPr lang="en-US" sz="2400" dirty="0"/>
          </a:p>
          <a:p>
            <a:endParaRPr lang="en-US" sz="2400" dirty="0"/>
          </a:p>
          <a:p>
            <a:endParaRPr lang="en-US" sz="2400" dirty="0"/>
          </a:p>
          <a:p>
            <a:endParaRPr lang="en-US" sz="2400" dirty="0"/>
          </a:p>
          <a:p>
            <a:endParaRPr lang="en-US" dirty="0"/>
          </a:p>
          <a:p>
            <a:endParaRPr lang="en-US" dirty="0"/>
          </a:p>
          <a:p>
            <a:endParaRPr lang="en-US" dirty="0"/>
          </a:p>
        </p:txBody>
      </p:sp>
      <p:sp>
        <p:nvSpPr>
          <p:cNvPr id="18" name="TextBox 17">
            <a:extLst>
              <a:ext uri="{FF2B5EF4-FFF2-40B4-BE49-F238E27FC236}">
                <a16:creationId xmlns:a16="http://schemas.microsoft.com/office/drawing/2014/main" id="{1CC67692-3DAC-4963-93CD-593E8D9C0517}"/>
              </a:ext>
            </a:extLst>
          </p:cNvPr>
          <p:cNvSpPr txBox="1"/>
          <p:nvPr/>
        </p:nvSpPr>
        <p:spPr>
          <a:xfrm>
            <a:off x="5605732" y="2446567"/>
            <a:ext cx="3772678" cy="369332"/>
          </a:xfrm>
          <a:prstGeom prst="rect">
            <a:avLst/>
          </a:prstGeom>
          <a:noFill/>
        </p:spPr>
        <p:txBody>
          <a:bodyPr wrap="square" rtlCol="0">
            <a:spAutoFit/>
          </a:bodyPr>
          <a:lstStyle/>
          <a:p>
            <a:pPr algn="ctr"/>
            <a:r>
              <a:rPr lang="en-US" dirty="0"/>
              <a:t>Wind direction</a:t>
            </a:r>
          </a:p>
        </p:txBody>
      </p:sp>
      <p:pic>
        <p:nvPicPr>
          <p:cNvPr id="12" name="Picture 11">
            <a:extLst>
              <a:ext uri="{FF2B5EF4-FFF2-40B4-BE49-F238E27FC236}">
                <a16:creationId xmlns:a16="http://schemas.microsoft.com/office/drawing/2014/main" id="{640C3C03-BEE9-429F-9652-479B5E7712C7}"/>
              </a:ext>
            </a:extLst>
          </p:cNvPr>
          <p:cNvPicPr>
            <a:picLocks noChangeAspect="1"/>
          </p:cNvPicPr>
          <p:nvPr/>
        </p:nvPicPr>
        <p:blipFill>
          <a:blip r:embed="rId2"/>
          <a:stretch>
            <a:fillRect/>
          </a:stretch>
        </p:blipFill>
        <p:spPr>
          <a:xfrm>
            <a:off x="6176865" y="2787621"/>
            <a:ext cx="5038531" cy="2665775"/>
          </a:xfrm>
          <a:prstGeom prst="rect">
            <a:avLst/>
          </a:prstGeom>
        </p:spPr>
      </p:pic>
      <p:sp>
        <p:nvSpPr>
          <p:cNvPr id="16" name="Rectangle 15">
            <a:extLst>
              <a:ext uri="{FF2B5EF4-FFF2-40B4-BE49-F238E27FC236}">
                <a16:creationId xmlns:a16="http://schemas.microsoft.com/office/drawing/2014/main" id="{5473911E-C761-4CB2-B79D-2492DE115737}"/>
              </a:ext>
            </a:extLst>
          </p:cNvPr>
          <p:cNvSpPr/>
          <p:nvPr/>
        </p:nvSpPr>
        <p:spPr>
          <a:xfrm>
            <a:off x="669201" y="3992077"/>
            <a:ext cx="2543838" cy="430887"/>
          </a:xfrm>
          <a:prstGeom prst="rect">
            <a:avLst/>
          </a:prstGeom>
        </p:spPr>
        <p:txBody>
          <a:bodyPr wrap="none">
            <a:spAutoFit/>
          </a:bodyPr>
          <a:lstStyle/>
          <a:p>
            <a:r>
              <a:rPr lang="en-US" sz="2200" dirty="0"/>
              <a:t>Mountainous terrain</a:t>
            </a:r>
          </a:p>
        </p:txBody>
      </p:sp>
      <p:pic>
        <p:nvPicPr>
          <p:cNvPr id="11" name="Picture 10">
            <a:extLst>
              <a:ext uri="{FF2B5EF4-FFF2-40B4-BE49-F238E27FC236}">
                <a16:creationId xmlns:a16="http://schemas.microsoft.com/office/drawing/2014/main" id="{8F7FCB38-8457-4305-A99A-3BB6DA81E5B2}"/>
              </a:ext>
            </a:extLst>
          </p:cNvPr>
          <p:cNvPicPr>
            <a:picLocks noChangeAspect="1"/>
          </p:cNvPicPr>
          <p:nvPr/>
        </p:nvPicPr>
        <p:blipFill>
          <a:blip r:embed="rId3"/>
          <a:stretch>
            <a:fillRect/>
          </a:stretch>
        </p:blipFill>
        <p:spPr>
          <a:xfrm>
            <a:off x="8713708" y="1798646"/>
            <a:ext cx="2809091" cy="3440159"/>
          </a:xfrm>
          <a:prstGeom prst="rect">
            <a:avLst/>
          </a:prstGeom>
        </p:spPr>
      </p:pic>
      <p:sp>
        <p:nvSpPr>
          <p:cNvPr id="13" name="TextBox 12">
            <a:extLst>
              <a:ext uri="{FF2B5EF4-FFF2-40B4-BE49-F238E27FC236}">
                <a16:creationId xmlns:a16="http://schemas.microsoft.com/office/drawing/2014/main" id="{246B0B3F-C325-4928-B76E-7EF5E4675CA6}"/>
              </a:ext>
            </a:extLst>
          </p:cNvPr>
          <p:cNvSpPr txBox="1"/>
          <p:nvPr/>
        </p:nvSpPr>
        <p:spPr>
          <a:xfrm>
            <a:off x="8162059" y="1404197"/>
            <a:ext cx="3772678" cy="369332"/>
          </a:xfrm>
          <a:prstGeom prst="rect">
            <a:avLst/>
          </a:prstGeom>
          <a:noFill/>
        </p:spPr>
        <p:txBody>
          <a:bodyPr wrap="square" rtlCol="0">
            <a:spAutoFit/>
          </a:bodyPr>
          <a:lstStyle/>
          <a:p>
            <a:pPr algn="ctr"/>
            <a:r>
              <a:rPr lang="en-US" dirty="0"/>
              <a:t>Geography</a:t>
            </a:r>
          </a:p>
        </p:txBody>
      </p:sp>
      <p:sp>
        <p:nvSpPr>
          <p:cNvPr id="19" name="Rectangle 18">
            <a:extLst>
              <a:ext uri="{FF2B5EF4-FFF2-40B4-BE49-F238E27FC236}">
                <a16:creationId xmlns:a16="http://schemas.microsoft.com/office/drawing/2014/main" id="{F5EFE860-1EE2-4891-9C57-B06328A30918}"/>
              </a:ext>
            </a:extLst>
          </p:cNvPr>
          <p:cNvSpPr/>
          <p:nvPr/>
        </p:nvSpPr>
        <p:spPr>
          <a:xfrm>
            <a:off x="669201" y="3116223"/>
            <a:ext cx="4456476" cy="430887"/>
          </a:xfrm>
          <a:prstGeom prst="rect">
            <a:avLst/>
          </a:prstGeom>
        </p:spPr>
        <p:txBody>
          <a:bodyPr wrap="none">
            <a:spAutoFit/>
          </a:bodyPr>
          <a:lstStyle/>
          <a:p>
            <a:r>
              <a:rPr lang="en-US" sz="2200" dirty="0"/>
              <a:t>Winds coming from the Pacific Ocean</a:t>
            </a:r>
          </a:p>
        </p:txBody>
      </p:sp>
      <p:sp>
        <p:nvSpPr>
          <p:cNvPr id="4" name="TextBox 3">
            <a:extLst>
              <a:ext uri="{FF2B5EF4-FFF2-40B4-BE49-F238E27FC236}">
                <a16:creationId xmlns:a16="http://schemas.microsoft.com/office/drawing/2014/main" id="{2A2A403D-4915-4F2B-BF2A-DE418357413A}"/>
              </a:ext>
            </a:extLst>
          </p:cNvPr>
          <p:cNvSpPr txBox="1"/>
          <p:nvPr/>
        </p:nvSpPr>
        <p:spPr>
          <a:xfrm>
            <a:off x="5680180" y="789639"/>
            <a:ext cx="2384356" cy="369332"/>
          </a:xfrm>
          <a:prstGeom prst="rect">
            <a:avLst/>
          </a:prstGeom>
          <a:noFill/>
        </p:spPr>
        <p:txBody>
          <a:bodyPr wrap="square" rtlCol="0">
            <a:spAutoFit/>
          </a:bodyPr>
          <a:lstStyle/>
          <a:p>
            <a:r>
              <a:rPr lang="en-US" dirty="0"/>
              <a:t>Pollution is trapped</a:t>
            </a:r>
          </a:p>
        </p:txBody>
      </p:sp>
      <p:sp>
        <p:nvSpPr>
          <p:cNvPr id="6" name="TextBox 5">
            <a:extLst>
              <a:ext uri="{FF2B5EF4-FFF2-40B4-BE49-F238E27FC236}">
                <a16:creationId xmlns:a16="http://schemas.microsoft.com/office/drawing/2014/main" id="{4DF5D78D-65FC-4F11-B247-DCE237E61142}"/>
              </a:ext>
            </a:extLst>
          </p:cNvPr>
          <p:cNvSpPr txBox="1"/>
          <p:nvPr/>
        </p:nvSpPr>
        <p:spPr>
          <a:xfrm>
            <a:off x="7829649" y="391998"/>
            <a:ext cx="2815495" cy="369332"/>
          </a:xfrm>
          <a:prstGeom prst="rect">
            <a:avLst/>
          </a:prstGeom>
          <a:noFill/>
        </p:spPr>
        <p:txBody>
          <a:bodyPr wrap="square" rtlCol="0">
            <a:spAutoFit/>
          </a:bodyPr>
          <a:lstStyle/>
          <a:p>
            <a:r>
              <a:rPr lang="en-US" dirty="0"/>
              <a:t>More stringent regulations</a:t>
            </a:r>
          </a:p>
        </p:txBody>
      </p:sp>
      <p:sp>
        <p:nvSpPr>
          <p:cNvPr id="32" name="TextBox 31">
            <a:extLst>
              <a:ext uri="{FF2B5EF4-FFF2-40B4-BE49-F238E27FC236}">
                <a16:creationId xmlns:a16="http://schemas.microsoft.com/office/drawing/2014/main" id="{EE76C26F-E971-4904-89EA-B54004E5F3B0}"/>
              </a:ext>
            </a:extLst>
          </p:cNvPr>
          <p:cNvSpPr txBox="1"/>
          <p:nvPr/>
        </p:nvSpPr>
        <p:spPr>
          <a:xfrm>
            <a:off x="6761416" y="5830220"/>
            <a:ext cx="5233987" cy="400110"/>
          </a:xfrm>
          <a:prstGeom prst="rect">
            <a:avLst/>
          </a:prstGeom>
          <a:noFill/>
        </p:spPr>
        <p:txBody>
          <a:bodyPr wrap="square" rtlCol="0">
            <a:spAutoFit/>
          </a:bodyPr>
          <a:lstStyle/>
          <a:p>
            <a:pPr algn="ctr"/>
            <a:r>
              <a:rPr lang="en-US" sz="1000" dirty="0"/>
              <a:t>Source: US Census Bureau, accessed on May 27, 2020; </a:t>
            </a:r>
            <a:r>
              <a:rPr lang="en-US" sz="1000" dirty="0">
                <a:hlinkClick r:id="rId4"/>
              </a:rPr>
              <a:t>https://www.census.gov/data/tables/time-series/demo/popest/2010s-state-total.html</a:t>
            </a:r>
            <a:endParaRPr lang="en-US" sz="1000" dirty="0"/>
          </a:p>
        </p:txBody>
      </p:sp>
      <p:sp>
        <p:nvSpPr>
          <p:cNvPr id="14" name="Rectangle 13">
            <a:extLst>
              <a:ext uri="{FF2B5EF4-FFF2-40B4-BE49-F238E27FC236}">
                <a16:creationId xmlns:a16="http://schemas.microsoft.com/office/drawing/2014/main" id="{82BAD58C-B11D-4BF0-A4A8-C46370AB01AC}"/>
              </a:ext>
            </a:extLst>
          </p:cNvPr>
          <p:cNvSpPr/>
          <p:nvPr/>
        </p:nvSpPr>
        <p:spPr>
          <a:xfrm>
            <a:off x="663421" y="4868567"/>
            <a:ext cx="3719673" cy="430887"/>
          </a:xfrm>
          <a:prstGeom prst="rect">
            <a:avLst/>
          </a:prstGeom>
        </p:spPr>
        <p:txBody>
          <a:bodyPr wrap="none">
            <a:spAutoFit/>
          </a:bodyPr>
          <a:lstStyle/>
          <a:p>
            <a:r>
              <a:rPr lang="en-US" sz="2200" dirty="0"/>
              <a:t>Population rank: 1 (since 1970)</a:t>
            </a:r>
          </a:p>
        </p:txBody>
      </p:sp>
      <p:pic>
        <p:nvPicPr>
          <p:cNvPr id="2" name="Picture 1">
            <a:extLst>
              <a:ext uri="{FF2B5EF4-FFF2-40B4-BE49-F238E27FC236}">
                <a16:creationId xmlns:a16="http://schemas.microsoft.com/office/drawing/2014/main" id="{091175DE-46A5-4131-ADB0-A781C3A5C9CF}"/>
              </a:ext>
            </a:extLst>
          </p:cNvPr>
          <p:cNvPicPr>
            <a:picLocks noChangeAspect="1"/>
          </p:cNvPicPr>
          <p:nvPr/>
        </p:nvPicPr>
        <p:blipFill>
          <a:blip r:embed="rId5"/>
          <a:stretch>
            <a:fillRect/>
          </a:stretch>
        </p:blipFill>
        <p:spPr>
          <a:xfrm>
            <a:off x="6712063" y="3123728"/>
            <a:ext cx="4880205" cy="2670722"/>
          </a:xfrm>
          <a:prstGeom prst="rect">
            <a:avLst/>
          </a:prstGeom>
        </p:spPr>
      </p:pic>
      <p:sp>
        <p:nvSpPr>
          <p:cNvPr id="20" name="TextBox 19">
            <a:extLst>
              <a:ext uri="{FF2B5EF4-FFF2-40B4-BE49-F238E27FC236}">
                <a16:creationId xmlns:a16="http://schemas.microsoft.com/office/drawing/2014/main" id="{3C4AAC5A-6101-435F-A11A-D80B436A2E18}"/>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Data - location</a:t>
            </a:r>
          </a:p>
        </p:txBody>
      </p:sp>
    </p:spTree>
    <p:extLst>
      <p:ext uri="{BB962C8B-B14F-4D97-AF65-F5344CB8AC3E}">
        <p14:creationId xmlns:p14="http://schemas.microsoft.com/office/powerpoint/2010/main" val="267615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B6E5C01-26F7-43D4-A59C-94B06239ECA4}"/>
              </a:ext>
            </a:extLst>
          </p:cNvPr>
          <p:cNvSpPr/>
          <p:nvPr/>
        </p:nvSpPr>
        <p:spPr>
          <a:xfrm>
            <a:off x="453505" y="1404198"/>
            <a:ext cx="11238310" cy="520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24" name="TextBox 23">
            <a:extLst>
              <a:ext uri="{FF2B5EF4-FFF2-40B4-BE49-F238E27FC236}">
                <a16:creationId xmlns:a16="http://schemas.microsoft.com/office/drawing/2014/main" id="{590286C3-A0B1-41CC-8B66-09ACAD0F7024}"/>
              </a:ext>
            </a:extLst>
          </p:cNvPr>
          <p:cNvSpPr txBox="1"/>
          <p:nvPr/>
        </p:nvSpPr>
        <p:spPr>
          <a:xfrm>
            <a:off x="5784106" y="2650054"/>
            <a:ext cx="3680560" cy="307777"/>
          </a:xfrm>
          <a:prstGeom prst="rect">
            <a:avLst/>
          </a:prstGeom>
          <a:noFill/>
        </p:spPr>
        <p:txBody>
          <a:bodyPr wrap="square" rtlCol="0">
            <a:spAutoFit/>
          </a:bodyPr>
          <a:lstStyle/>
          <a:p>
            <a:r>
              <a:rPr lang="en-US" sz="1400" dirty="0">
                <a:solidFill>
                  <a:schemeClr val="bg2">
                    <a:lumMod val="50000"/>
                  </a:schemeClr>
                </a:solidFill>
              </a:rPr>
              <a:t>maternal hospital records</a:t>
            </a:r>
          </a:p>
        </p:txBody>
      </p:sp>
      <p:grpSp>
        <p:nvGrpSpPr>
          <p:cNvPr id="6" name="Group 5">
            <a:extLst>
              <a:ext uri="{FF2B5EF4-FFF2-40B4-BE49-F238E27FC236}">
                <a16:creationId xmlns:a16="http://schemas.microsoft.com/office/drawing/2014/main" id="{F9871211-9922-46D6-BD1D-4DCB778E416D}"/>
              </a:ext>
            </a:extLst>
          </p:cNvPr>
          <p:cNvGrpSpPr/>
          <p:nvPr/>
        </p:nvGrpSpPr>
        <p:grpSpPr>
          <a:xfrm>
            <a:off x="568908" y="2700531"/>
            <a:ext cx="10802318" cy="2553694"/>
            <a:chOff x="497054" y="1497940"/>
            <a:chExt cx="10802318" cy="2553694"/>
          </a:xfrm>
        </p:grpSpPr>
        <p:cxnSp>
          <p:nvCxnSpPr>
            <p:cNvPr id="18" name="Straight Connector 17">
              <a:extLst>
                <a:ext uri="{FF2B5EF4-FFF2-40B4-BE49-F238E27FC236}">
                  <a16:creationId xmlns:a16="http://schemas.microsoft.com/office/drawing/2014/main" id="{1931982E-6404-4EC1-A372-66E3B3C34175}"/>
                </a:ext>
              </a:extLst>
            </p:cNvPr>
            <p:cNvCxnSpPr>
              <a:cxnSpLocks/>
            </p:cNvCxnSpPr>
            <p:nvPr/>
          </p:nvCxnSpPr>
          <p:spPr>
            <a:xfrm>
              <a:off x="497054" y="3884744"/>
              <a:ext cx="10802318" cy="0"/>
            </a:xfrm>
            <a:prstGeom prst="line">
              <a:avLst/>
            </a:prstGeom>
            <a:ln w="19050" cmpd="sng">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92F26B0-4A97-49EC-8DC1-BC4DEB308103}"/>
                </a:ext>
              </a:extLst>
            </p:cNvPr>
            <p:cNvSpPr/>
            <p:nvPr/>
          </p:nvSpPr>
          <p:spPr>
            <a:xfrm>
              <a:off x="1474150" y="3721996"/>
              <a:ext cx="606577" cy="279546"/>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494AB51-2F07-4EA9-B99F-114F8521C686}"/>
                </a:ext>
              </a:extLst>
            </p:cNvPr>
            <p:cNvSpPr txBox="1"/>
            <p:nvPr/>
          </p:nvSpPr>
          <p:spPr>
            <a:xfrm>
              <a:off x="1451686" y="3682302"/>
              <a:ext cx="877077" cy="369332"/>
            </a:xfrm>
            <a:prstGeom prst="rect">
              <a:avLst/>
            </a:prstGeom>
            <a:noFill/>
          </p:spPr>
          <p:txBody>
            <a:bodyPr wrap="square" rtlCol="0">
              <a:spAutoFit/>
            </a:bodyPr>
            <a:lstStyle/>
            <a:p>
              <a:r>
                <a:rPr lang="en-US" dirty="0"/>
                <a:t>1991</a:t>
              </a:r>
            </a:p>
          </p:txBody>
        </p:sp>
        <p:sp>
          <p:nvSpPr>
            <p:cNvPr id="26" name="Rectangle 25">
              <a:extLst>
                <a:ext uri="{FF2B5EF4-FFF2-40B4-BE49-F238E27FC236}">
                  <a16:creationId xmlns:a16="http://schemas.microsoft.com/office/drawing/2014/main" id="{6F1CB1B1-76AC-49C1-9C34-F2301A88E469}"/>
                </a:ext>
              </a:extLst>
            </p:cNvPr>
            <p:cNvSpPr/>
            <p:nvPr/>
          </p:nvSpPr>
          <p:spPr>
            <a:xfrm>
              <a:off x="7552532" y="3719626"/>
              <a:ext cx="606577" cy="279546"/>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922563E-8F2E-4043-96EA-381722972956}"/>
                </a:ext>
              </a:extLst>
            </p:cNvPr>
            <p:cNvSpPr txBox="1"/>
            <p:nvPr/>
          </p:nvSpPr>
          <p:spPr>
            <a:xfrm>
              <a:off x="7537325" y="3682302"/>
              <a:ext cx="877077" cy="369332"/>
            </a:xfrm>
            <a:prstGeom prst="rect">
              <a:avLst/>
            </a:prstGeom>
            <a:noFill/>
          </p:spPr>
          <p:txBody>
            <a:bodyPr wrap="square" rtlCol="0">
              <a:spAutoFit/>
            </a:bodyPr>
            <a:lstStyle/>
            <a:p>
              <a:r>
                <a:rPr lang="en-US" dirty="0"/>
                <a:t>2012</a:t>
              </a:r>
            </a:p>
          </p:txBody>
        </p:sp>
        <p:pic>
          <p:nvPicPr>
            <p:cNvPr id="33" name="Picture 32">
              <a:extLst>
                <a:ext uri="{FF2B5EF4-FFF2-40B4-BE49-F238E27FC236}">
                  <a16:creationId xmlns:a16="http://schemas.microsoft.com/office/drawing/2014/main" id="{71BE4CAB-AB9B-44BA-B7B9-6FF467EA4F76}"/>
                </a:ext>
              </a:extLst>
            </p:cNvPr>
            <p:cNvPicPr>
              <a:picLocks noChangeAspect="1"/>
            </p:cNvPicPr>
            <p:nvPr/>
          </p:nvPicPr>
          <p:blipFill>
            <a:blip r:embed="rId2"/>
            <a:stretch>
              <a:fillRect/>
            </a:stretch>
          </p:blipFill>
          <p:spPr>
            <a:xfrm>
              <a:off x="1750689" y="1497940"/>
              <a:ext cx="859456" cy="1115313"/>
            </a:xfrm>
            <a:prstGeom prst="rect">
              <a:avLst/>
            </a:prstGeom>
          </p:spPr>
        </p:pic>
        <p:sp>
          <p:nvSpPr>
            <p:cNvPr id="38" name="TextBox 37">
              <a:extLst>
                <a:ext uri="{FF2B5EF4-FFF2-40B4-BE49-F238E27FC236}">
                  <a16:creationId xmlns:a16="http://schemas.microsoft.com/office/drawing/2014/main" id="{1BA9C642-216D-4278-BAFF-C1DE24929068}"/>
                </a:ext>
              </a:extLst>
            </p:cNvPr>
            <p:cNvSpPr txBox="1"/>
            <p:nvPr/>
          </p:nvSpPr>
          <p:spPr>
            <a:xfrm>
              <a:off x="2771192" y="1978078"/>
              <a:ext cx="458085" cy="461665"/>
            </a:xfrm>
            <a:prstGeom prst="rect">
              <a:avLst/>
            </a:prstGeom>
            <a:noFill/>
          </p:spPr>
          <p:txBody>
            <a:bodyPr wrap="square" rtlCol="0">
              <a:spAutoFit/>
            </a:bodyPr>
            <a:lstStyle/>
            <a:p>
              <a:r>
                <a:rPr lang="en-US" sz="2400" dirty="0"/>
                <a:t>+</a:t>
              </a:r>
            </a:p>
          </p:txBody>
        </p:sp>
      </p:grpSp>
      <p:sp>
        <p:nvSpPr>
          <p:cNvPr id="17" name="TextBox 16">
            <a:extLst>
              <a:ext uri="{FF2B5EF4-FFF2-40B4-BE49-F238E27FC236}">
                <a16:creationId xmlns:a16="http://schemas.microsoft.com/office/drawing/2014/main" id="{FA83FFF9-1264-42A8-B6DC-2E90812275B8}"/>
              </a:ext>
            </a:extLst>
          </p:cNvPr>
          <p:cNvSpPr txBox="1"/>
          <p:nvPr/>
        </p:nvSpPr>
        <p:spPr>
          <a:xfrm>
            <a:off x="590359" y="1947818"/>
            <a:ext cx="9530564" cy="369332"/>
          </a:xfrm>
          <a:prstGeom prst="rect">
            <a:avLst/>
          </a:prstGeom>
          <a:noFill/>
        </p:spPr>
        <p:txBody>
          <a:bodyPr wrap="square" rtlCol="0">
            <a:spAutoFit/>
          </a:bodyPr>
          <a:lstStyle/>
          <a:p>
            <a:r>
              <a:rPr lang="en-US" dirty="0">
                <a:solidFill>
                  <a:schemeClr val="accent2">
                    <a:lumMod val="75000"/>
                  </a:schemeClr>
                </a:solidFill>
              </a:rPr>
              <a:t>Health: restricted access (HIPAA protected patient level data)</a:t>
            </a:r>
          </a:p>
        </p:txBody>
      </p:sp>
      <p:sp>
        <p:nvSpPr>
          <p:cNvPr id="22" name="TextBox 21">
            <a:extLst>
              <a:ext uri="{FF2B5EF4-FFF2-40B4-BE49-F238E27FC236}">
                <a16:creationId xmlns:a16="http://schemas.microsoft.com/office/drawing/2014/main" id="{9B37860B-1D6B-440F-849A-8BAC77875FB0}"/>
              </a:ext>
            </a:extLst>
          </p:cNvPr>
          <p:cNvSpPr txBox="1"/>
          <p:nvPr/>
        </p:nvSpPr>
        <p:spPr>
          <a:xfrm>
            <a:off x="1643547" y="4157403"/>
            <a:ext cx="5971508" cy="369332"/>
          </a:xfrm>
          <a:prstGeom prst="rect">
            <a:avLst/>
          </a:prstGeom>
          <a:noFill/>
        </p:spPr>
        <p:txBody>
          <a:bodyPr wrap="square" rtlCol="0">
            <a:spAutoFit/>
          </a:bodyPr>
          <a:lstStyle/>
          <a:p>
            <a:r>
              <a:rPr lang="en-US" dirty="0"/>
              <a:t>Vital statistics birth certificate data (CDPH)</a:t>
            </a:r>
          </a:p>
        </p:txBody>
      </p:sp>
      <p:pic>
        <p:nvPicPr>
          <p:cNvPr id="25" name="Picture 24">
            <a:extLst>
              <a:ext uri="{FF2B5EF4-FFF2-40B4-BE49-F238E27FC236}">
                <a16:creationId xmlns:a16="http://schemas.microsoft.com/office/drawing/2014/main" id="{51BB4C11-31FA-4355-81DA-C45C0F731E2F}"/>
              </a:ext>
            </a:extLst>
          </p:cNvPr>
          <p:cNvPicPr>
            <a:picLocks noChangeAspect="1"/>
          </p:cNvPicPr>
          <p:nvPr/>
        </p:nvPicPr>
        <p:blipFill>
          <a:blip r:embed="rId3"/>
          <a:stretch>
            <a:fillRect/>
          </a:stretch>
        </p:blipFill>
        <p:spPr>
          <a:xfrm>
            <a:off x="3353349" y="2917714"/>
            <a:ext cx="4389120" cy="861807"/>
          </a:xfrm>
          <a:prstGeom prst="rect">
            <a:avLst/>
          </a:prstGeom>
          <a:ln>
            <a:solidFill>
              <a:schemeClr val="bg1">
                <a:lumMod val="85000"/>
              </a:schemeClr>
            </a:solidFill>
          </a:ln>
        </p:spPr>
      </p:pic>
      <p:sp>
        <p:nvSpPr>
          <p:cNvPr id="30" name="TextBox 29">
            <a:extLst>
              <a:ext uri="{FF2B5EF4-FFF2-40B4-BE49-F238E27FC236}">
                <a16:creationId xmlns:a16="http://schemas.microsoft.com/office/drawing/2014/main" id="{005C07D4-BBB7-422E-9E00-09128805F2BE}"/>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Data - sources</a:t>
            </a:r>
          </a:p>
        </p:txBody>
      </p:sp>
      <p:cxnSp>
        <p:nvCxnSpPr>
          <p:cNvPr id="28" name="Straight Connector 27">
            <a:extLst>
              <a:ext uri="{FF2B5EF4-FFF2-40B4-BE49-F238E27FC236}">
                <a16:creationId xmlns:a16="http://schemas.microsoft.com/office/drawing/2014/main" id="{08B976C4-B58D-439D-96CF-0B6D0E5B31BC}"/>
              </a:ext>
            </a:extLst>
          </p:cNvPr>
          <p:cNvCxnSpPr>
            <a:cxnSpLocks/>
          </p:cNvCxnSpPr>
          <p:nvPr/>
        </p:nvCxnSpPr>
        <p:spPr>
          <a:xfrm>
            <a:off x="1741427" y="4625086"/>
            <a:ext cx="5943600" cy="0"/>
          </a:xfrm>
          <a:prstGeom prst="line">
            <a:avLst/>
          </a:prstGeom>
          <a:ln w="25400" cap="sq" cmpd="thickThin">
            <a:solidFill>
              <a:schemeClr val="tx1">
                <a:lumMod val="75000"/>
                <a:lumOff val="2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89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94B229B-2F92-4B4A-B276-2256CCE9A2D6}"/>
              </a:ext>
            </a:extLst>
          </p:cNvPr>
          <p:cNvSpPr/>
          <p:nvPr/>
        </p:nvSpPr>
        <p:spPr>
          <a:xfrm>
            <a:off x="453505" y="1404198"/>
            <a:ext cx="11238310" cy="520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grpSp>
        <p:nvGrpSpPr>
          <p:cNvPr id="2" name="Group 1">
            <a:extLst>
              <a:ext uri="{FF2B5EF4-FFF2-40B4-BE49-F238E27FC236}">
                <a16:creationId xmlns:a16="http://schemas.microsoft.com/office/drawing/2014/main" id="{5BF755AC-CF8B-4142-84DC-216016EE3311}"/>
              </a:ext>
            </a:extLst>
          </p:cNvPr>
          <p:cNvGrpSpPr/>
          <p:nvPr/>
        </p:nvGrpSpPr>
        <p:grpSpPr>
          <a:xfrm>
            <a:off x="559577" y="3187751"/>
            <a:ext cx="10802318" cy="2066474"/>
            <a:chOff x="497054" y="1985160"/>
            <a:chExt cx="10802318" cy="2066474"/>
          </a:xfrm>
        </p:grpSpPr>
        <p:cxnSp>
          <p:nvCxnSpPr>
            <p:cNvPr id="21" name="Straight Connector 20">
              <a:extLst>
                <a:ext uri="{FF2B5EF4-FFF2-40B4-BE49-F238E27FC236}">
                  <a16:creationId xmlns:a16="http://schemas.microsoft.com/office/drawing/2014/main" id="{4D811404-D6F5-49A2-AF02-DAE16CB69C4B}"/>
                </a:ext>
              </a:extLst>
            </p:cNvPr>
            <p:cNvCxnSpPr>
              <a:cxnSpLocks/>
            </p:cNvCxnSpPr>
            <p:nvPr/>
          </p:nvCxnSpPr>
          <p:spPr>
            <a:xfrm>
              <a:off x="497054" y="3884744"/>
              <a:ext cx="10802318" cy="0"/>
            </a:xfrm>
            <a:prstGeom prst="line">
              <a:avLst/>
            </a:prstGeom>
            <a:ln w="19050" cmpd="sng">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18622A1-50EE-4E96-91EF-55A16B463324}"/>
                </a:ext>
              </a:extLst>
            </p:cNvPr>
            <p:cNvSpPr/>
            <p:nvPr/>
          </p:nvSpPr>
          <p:spPr>
            <a:xfrm>
              <a:off x="1474150" y="3721996"/>
              <a:ext cx="606577" cy="279546"/>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416FA8-BC2C-431F-8EE0-70A027F6AC93}"/>
                </a:ext>
              </a:extLst>
            </p:cNvPr>
            <p:cNvSpPr txBox="1"/>
            <p:nvPr/>
          </p:nvSpPr>
          <p:spPr>
            <a:xfrm>
              <a:off x="1451686" y="3682302"/>
              <a:ext cx="877077" cy="369332"/>
            </a:xfrm>
            <a:prstGeom prst="rect">
              <a:avLst/>
            </a:prstGeom>
            <a:noFill/>
          </p:spPr>
          <p:txBody>
            <a:bodyPr wrap="square" rtlCol="0">
              <a:spAutoFit/>
            </a:bodyPr>
            <a:lstStyle/>
            <a:p>
              <a:r>
                <a:rPr lang="en-US" dirty="0"/>
                <a:t>1991</a:t>
              </a:r>
            </a:p>
          </p:txBody>
        </p:sp>
        <p:sp>
          <p:nvSpPr>
            <p:cNvPr id="23" name="Rectangle 22">
              <a:extLst>
                <a:ext uri="{FF2B5EF4-FFF2-40B4-BE49-F238E27FC236}">
                  <a16:creationId xmlns:a16="http://schemas.microsoft.com/office/drawing/2014/main" id="{07CF9F71-F6FA-4AFF-AD01-1204939DAECA}"/>
                </a:ext>
              </a:extLst>
            </p:cNvPr>
            <p:cNvSpPr/>
            <p:nvPr/>
          </p:nvSpPr>
          <p:spPr>
            <a:xfrm>
              <a:off x="9612868" y="3721996"/>
              <a:ext cx="606577" cy="279546"/>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3ADE069-F148-4024-9B7D-9B3AC5546896}"/>
                </a:ext>
              </a:extLst>
            </p:cNvPr>
            <p:cNvSpPr txBox="1"/>
            <p:nvPr/>
          </p:nvSpPr>
          <p:spPr>
            <a:xfrm>
              <a:off x="9590404" y="3682302"/>
              <a:ext cx="877077" cy="369332"/>
            </a:xfrm>
            <a:prstGeom prst="rect">
              <a:avLst/>
            </a:prstGeom>
            <a:noFill/>
          </p:spPr>
          <p:txBody>
            <a:bodyPr wrap="square" rtlCol="0">
              <a:spAutoFit/>
            </a:bodyPr>
            <a:lstStyle/>
            <a:p>
              <a:r>
                <a:rPr lang="en-US" dirty="0"/>
                <a:t>2017</a:t>
              </a:r>
            </a:p>
          </p:txBody>
        </p:sp>
        <p:sp>
          <p:nvSpPr>
            <p:cNvPr id="34" name="Rectangle 33">
              <a:extLst>
                <a:ext uri="{FF2B5EF4-FFF2-40B4-BE49-F238E27FC236}">
                  <a16:creationId xmlns:a16="http://schemas.microsoft.com/office/drawing/2014/main" id="{5AE13E20-7430-4821-91BE-0DE4FC5368A3}"/>
                </a:ext>
              </a:extLst>
            </p:cNvPr>
            <p:cNvSpPr/>
            <p:nvPr/>
          </p:nvSpPr>
          <p:spPr>
            <a:xfrm>
              <a:off x="7552532" y="3719626"/>
              <a:ext cx="606577" cy="279546"/>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1F5BC2B-1F10-4A4A-94C2-2D51418BFE22}"/>
                </a:ext>
              </a:extLst>
            </p:cNvPr>
            <p:cNvSpPr txBox="1"/>
            <p:nvPr/>
          </p:nvSpPr>
          <p:spPr>
            <a:xfrm>
              <a:off x="7537325" y="3682302"/>
              <a:ext cx="877077" cy="369332"/>
            </a:xfrm>
            <a:prstGeom prst="rect">
              <a:avLst/>
            </a:prstGeom>
            <a:noFill/>
          </p:spPr>
          <p:txBody>
            <a:bodyPr wrap="square" rtlCol="0">
              <a:spAutoFit/>
            </a:bodyPr>
            <a:lstStyle/>
            <a:p>
              <a:r>
                <a:rPr lang="en-US" dirty="0"/>
                <a:t>2012</a:t>
              </a:r>
            </a:p>
          </p:txBody>
        </p:sp>
        <p:sp>
          <p:nvSpPr>
            <p:cNvPr id="37" name="TextBox 36">
              <a:extLst>
                <a:ext uri="{FF2B5EF4-FFF2-40B4-BE49-F238E27FC236}">
                  <a16:creationId xmlns:a16="http://schemas.microsoft.com/office/drawing/2014/main" id="{E9173279-166C-467F-9DEE-3AE9BC2AB5E0}"/>
                </a:ext>
              </a:extLst>
            </p:cNvPr>
            <p:cNvSpPr txBox="1"/>
            <p:nvPr/>
          </p:nvSpPr>
          <p:spPr>
            <a:xfrm>
              <a:off x="1581024" y="2954812"/>
              <a:ext cx="5971508" cy="369332"/>
            </a:xfrm>
            <a:prstGeom prst="rect">
              <a:avLst/>
            </a:prstGeom>
            <a:noFill/>
          </p:spPr>
          <p:txBody>
            <a:bodyPr wrap="square" rtlCol="0">
              <a:spAutoFit/>
            </a:bodyPr>
            <a:lstStyle/>
            <a:p>
              <a:r>
                <a:rPr lang="en-US" dirty="0"/>
                <a:t>Vital statistics birth certificate data (CDPH)</a:t>
              </a:r>
            </a:p>
          </p:txBody>
        </p:sp>
        <p:sp>
          <p:nvSpPr>
            <p:cNvPr id="40" name="TextBox 39">
              <a:extLst>
                <a:ext uri="{FF2B5EF4-FFF2-40B4-BE49-F238E27FC236}">
                  <a16:creationId xmlns:a16="http://schemas.microsoft.com/office/drawing/2014/main" id="{1AA277B3-C001-4A04-92A5-622B8ABEEA34}"/>
                </a:ext>
              </a:extLst>
            </p:cNvPr>
            <p:cNvSpPr txBox="1"/>
            <p:nvPr/>
          </p:nvSpPr>
          <p:spPr>
            <a:xfrm>
              <a:off x="1562362" y="1985160"/>
              <a:ext cx="5971508" cy="369332"/>
            </a:xfrm>
            <a:prstGeom prst="rect">
              <a:avLst/>
            </a:prstGeom>
            <a:noFill/>
          </p:spPr>
          <p:txBody>
            <a:bodyPr wrap="square" rtlCol="0">
              <a:spAutoFit/>
            </a:bodyPr>
            <a:lstStyle/>
            <a:p>
              <a:r>
                <a:rPr lang="en-US" dirty="0"/>
                <a:t>Hospital discharge data (OSHPD)</a:t>
              </a:r>
            </a:p>
          </p:txBody>
        </p:sp>
      </p:grpSp>
      <p:sp>
        <p:nvSpPr>
          <p:cNvPr id="32" name="TextBox 31">
            <a:extLst>
              <a:ext uri="{FF2B5EF4-FFF2-40B4-BE49-F238E27FC236}">
                <a16:creationId xmlns:a16="http://schemas.microsoft.com/office/drawing/2014/main" id="{ADAE4EBF-DA57-4061-B6D0-DCA5B148A7E2}"/>
              </a:ext>
            </a:extLst>
          </p:cNvPr>
          <p:cNvSpPr txBox="1"/>
          <p:nvPr/>
        </p:nvSpPr>
        <p:spPr>
          <a:xfrm>
            <a:off x="590359" y="1947818"/>
            <a:ext cx="9530564" cy="369332"/>
          </a:xfrm>
          <a:prstGeom prst="rect">
            <a:avLst/>
          </a:prstGeom>
          <a:noFill/>
        </p:spPr>
        <p:txBody>
          <a:bodyPr wrap="square" rtlCol="0">
            <a:spAutoFit/>
          </a:bodyPr>
          <a:lstStyle/>
          <a:p>
            <a:r>
              <a:rPr lang="en-US" dirty="0">
                <a:solidFill>
                  <a:schemeClr val="accent2">
                    <a:lumMod val="75000"/>
                  </a:schemeClr>
                </a:solidFill>
              </a:rPr>
              <a:t>Health: restricted access (HIPAA protected patient level data)</a:t>
            </a:r>
          </a:p>
        </p:txBody>
      </p:sp>
      <p:sp>
        <p:nvSpPr>
          <p:cNvPr id="17" name="TextBox 16">
            <a:extLst>
              <a:ext uri="{FF2B5EF4-FFF2-40B4-BE49-F238E27FC236}">
                <a16:creationId xmlns:a16="http://schemas.microsoft.com/office/drawing/2014/main" id="{EE2CE680-F418-4D26-BEEC-79CCB8AE86B0}"/>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Data - sources</a:t>
            </a:r>
          </a:p>
        </p:txBody>
      </p:sp>
      <p:cxnSp>
        <p:nvCxnSpPr>
          <p:cNvPr id="27" name="Straight Connector 26">
            <a:extLst>
              <a:ext uri="{FF2B5EF4-FFF2-40B4-BE49-F238E27FC236}">
                <a16:creationId xmlns:a16="http://schemas.microsoft.com/office/drawing/2014/main" id="{9B7F29AC-A153-4E6A-AFD5-9E420962C741}"/>
              </a:ext>
            </a:extLst>
          </p:cNvPr>
          <p:cNvCxnSpPr>
            <a:cxnSpLocks/>
          </p:cNvCxnSpPr>
          <p:nvPr/>
        </p:nvCxnSpPr>
        <p:spPr>
          <a:xfrm>
            <a:off x="1741427" y="4625086"/>
            <a:ext cx="5943600" cy="0"/>
          </a:xfrm>
          <a:prstGeom prst="line">
            <a:avLst/>
          </a:prstGeom>
          <a:ln w="25400" cap="sq" cmpd="thickThin">
            <a:solidFill>
              <a:schemeClr val="tx1">
                <a:lumMod val="75000"/>
                <a:lumOff val="2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FB57F3-E3B4-4982-B4AE-E8818FC693F4}"/>
              </a:ext>
            </a:extLst>
          </p:cNvPr>
          <p:cNvCxnSpPr>
            <a:cxnSpLocks/>
          </p:cNvCxnSpPr>
          <p:nvPr/>
        </p:nvCxnSpPr>
        <p:spPr>
          <a:xfrm>
            <a:off x="1741427" y="3557083"/>
            <a:ext cx="8058876" cy="0"/>
          </a:xfrm>
          <a:prstGeom prst="line">
            <a:avLst/>
          </a:prstGeom>
          <a:ln w="25400" cap="sq" cmpd="thickThin">
            <a:solidFill>
              <a:schemeClr val="tx1">
                <a:lumMod val="75000"/>
                <a:lumOff val="2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181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177CC95-2D85-4892-A6A1-6894A1F4BDE2}"/>
              </a:ext>
            </a:extLst>
          </p:cNvPr>
          <p:cNvSpPr/>
          <p:nvPr/>
        </p:nvSpPr>
        <p:spPr>
          <a:xfrm>
            <a:off x="453505" y="1404198"/>
            <a:ext cx="11238310" cy="520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grpSp>
        <p:nvGrpSpPr>
          <p:cNvPr id="2" name="Group 1">
            <a:extLst>
              <a:ext uri="{FF2B5EF4-FFF2-40B4-BE49-F238E27FC236}">
                <a16:creationId xmlns:a16="http://schemas.microsoft.com/office/drawing/2014/main" id="{5BF755AC-CF8B-4142-84DC-216016EE3311}"/>
              </a:ext>
            </a:extLst>
          </p:cNvPr>
          <p:cNvGrpSpPr/>
          <p:nvPr/>
        </p:nvGrpSpPr>
        <p:grpSpPr>
          <a:xfrm>
            <a:off x="559577" y="2436151"/>
            <a:ext cx="10802318" cy="2818074"/>
            <a:chOff x="497054" y="1233560"/>
            <a:chExt cx="10802318" cy="2818074"/>
          </a:xfrm>
        </p:grpSpPr>
        <p:cxnSp>
          <p:nvCxnSpPr>
            <p:cNvPr id="21" name="Straight Connector 20">
              <a:extLst>
                <a:ext uri="{FF2B5EF4-FFF2-40B4-BE49-F238E27FC236}">
                  <a16:creationId xmlns:a16="http://schemas.microsoft.com/office/drawing/2014/main" id="{4D811404-D6F5-49A2-AF02-DAE16CB69C4B}"/>
                </a:ext>
              </a:extLst>
            </p:cNvPr>
            <p:cNvCxnSpPr>
              <a:cxnSpLocks/>
            </p:cNvCxnSpPr>
            <p:nvPr/>
          </p:nvCxnSpPr>
          <p:spPr>
            <a:xfrm>
              <a:off x="497054" y="3884744"/>
              <a:ext cx="10802318" cy="0"/>
            </a:xfrm>
            <a:prstGeom prst="line">
              <a:avLst/>
            </a:prstGeom>
            <a:ln w="19050" cmpd="sng">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18622A1-50EE-4E96-91EF-55A16B463324}"/>
                </a:ext>
              </a:extLst>
            </p:cNvPr>
            <p:cNvSpPr/>
            <p:nvPr/>
          </p:nvSpPr>
          <p:spPr>
            <a:xfrm>
              <a:off x="1474150" y="3721996"/>
              <a:ext cx="606577" cy="279546"/>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416FA8-BC2C-431F-8EE0-70A027F6AC93}"/>
                </a:ext>
              </a:extLst>
            </p:cNvPr>
            <p:cNvSpPr txBox="1"/>
            <p:nvPr/>
          </p:nvSpPr>
          <p:spPr>
            <a:xfrm>
              <a:off x="1451686" y="3682302"/>
              <a:ext cx="877077" cy="369332"/>
            </a:xfrm>
            <a:prstGeom prst="rect">
              <a:avLst/>
            </a:prstGeom>
            <a:noFill/>
          </p:spPr>
          <p:txBody>
            <a:bodyPr wrap="square" rtlCol="0">
              <a:spAutoFit/>
            </a:bodyPr>
            <a:lstStyle/>
            <a:p>
              <a:r>
                <a:rPr lang="en-US" dirty="0"/>
                <a:t>1991</a:t>
              </a:r>
            </a:p>
          </p:txBody>
        </p:sp>
        <p:sp>
          <p:nvSpPr>
            <p:cNvPr id="23" name="Rectangle 22">
              <a:extLst>
                <a:ext uri="{FF2B5EF4-FFF2-40B4-BE49-F238E27FC236}">
                  <a16:creationId xmlns:a16="http://schemas.microsoft.com/office/drawing/2014/main" id="{07CF9F71-F6FA-4AFF-AD01-1204939DAECA}"/>
                </a:ext>
              </a:extLst>
            </p:cNvPr>
            <p:cNvSpPr/>
            <p:nvPr/>
          </p:nvSpPr>
          <p:spPr>
            <a:xfrm>
              <a:off x="9612868" y="3721996"/>
              <a:ext cx="606577" cy="279546"/>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3ADE069-F148-4024-9B7D-9B3AC5546896}"/>
                </a:ext>
              </a:extLst>
            </p:cNvPr>
            <p:cNvSpPr txBox="1"/>
            <p:nvPr/>
          </p:nvSpPr>
          <p:spPr>
            <a:xfrm>
              <a:off x="9590404" y="3682302"/>
              <a:ext cx="877077" cy="369332"/>
            </a:xfrm>
            <a:prstGeom prst="rect">
              <a:avLst/>
            </a:prstGeom>
            <a:noFill/>
          </p:spPr>
          <p:txBody>
            <a:bodyPr wrap="square" rtlCol="0">
              <a:spAutoFit/>
            </a:bodyPr>
            <a:lstStyle/>
            <a:p>
              <a:r>
                <a:rPr lang="en-US" dirty="0"/>
                <a:t>2017</a:t>
              </a:r>
            </a:p>
          </p:txBody>
        </p:sp>
        <p:sp>
          <p:nvSpPr>
            <p:cNvPr id="34" name="Rectangle 33">
              <a:extLst>
                <a:ext uri="{FF2B5EF4-FFF2-40B4-BE49-F238E27FC236}">
                  <a16:creationId xmlns:a16="http://schemas.microsoft.com/office/drawing/2014/main" id="{5AE13E20-7430-4821-91BE-0DE4FC5368A3}"/>
                </a:ext>
              </a:extLst>
            </p:cNvPr>
            <p:cNvSpPr/>
            <p:nvPr/>
          </p:nvSpPr>
          <p:spPr>
            <a:xfrm>
              <a:off x="7552532" y="3719626"/>
              <a:ext cx="606577" cy="279546"/>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1F5BC2B-1F10-4A4A-94C2-2D51418BFE22}"/>
                </a:ext>
              </a:extLst>
            </p:cNvPr>
            <p:cNvSpPr txBox="1"/>
            <p:nvPr/>
          </p:nvSpPr>
          <p:spPr>
            <a:xfrm>
              <a:off x="7537325" y="3682302"/>
              <a:ext cx="877077" cy="369332"/>
            </a:xfrm>
            <a:prstGeom prst="rect">
              <a:avLst/>
            </a:prstGeom>
            <a:noFill/>
          </p:spPr>
          <p:txBody>
            <a:bodyPr wrap="square" rtlCol="0">
              <a:spAutoFit/>
            </a:bodyPr>
            <a:lstStyle/>
            <a:p>
              <a:r>
                <a:rPr lang="en-US" dirty="0"/>
                <a:t>2012</a:t>
              </a:r>
            </a:p>
          </p:txBody>
        </p:sp>
        <p:sp>
          <p:nvSpPr>
            <p:cNvPr id="37" name="TextBox 36">
              <a:extLst>
                <a:ext uri="{FF2B5EF4-FFF2-40B4-BE49-F238E27FC236}">
                  <a16:creationId xmlns:a16="http://schemas.microsoft.com/office/drawing/2014/main" id="{E9173279-166C-467F-9DEE-3AE9BC2AB5E0}"/>
                </a:ext>
              </a:extLst>
            </p:cNvPr>
            <p:cNvSpPr txBox="1"/>
            <p:nvPr/>
          </p:nvSpPr>
          <p:spPr>
            <a:xfrm>
              <a:off x="1581024" y="2954812"/>
              <a:ext cx="5971508" cy="369332"/>
            </a:xfrm>
            <a:prstGeom prst="rect">
              <a:avLst/>
            </a:prstGeom>
            <a:noFill/>
          </p:spPr>
          <p:txBody>
            <a:bodyPr wrap="square" rtlCol="0">
              <a:spAutoFit/>
            </a:bodyPr>
            <a:lstStyle/>
            <a:p>
              <a:r>
                <a:rPr lang="en-US" dirty="0"/>
                <a:t>Vital statistics birth certificate data (CDPH)</a:t>
              </a:r>
            </a:p>
          </p:txBody>
        </p:sp>
        <p:sp>
          <p:nvSpPr>
            <p:cNvPr id="40" name="TextBox 39">
              <a:extLst>
                <a:ext uri="{FF2B5EF4-FFF2-40B4-BE49-F238E27FC236}">
                  <a16:creationId xmlns:a16="http://schemas.microsoft.com/office/drawing/2014/main" id="{1AA277B3-C001-4A04-92A5-622B8ABEEA34}"/>
                </a:ext>
              </a:extLst>
            </p:cNvPr>
            <p:cNvSpPr txBox="1"/>
            <p:nvPr/>
          </p:nvSpPr>
          <p:spPr>
            <a:xfrm>
              <a:off x="1562362" y="1985160"/>
              <a:ext cx="5971508" cy="369332"/>
            </a:xfrm>
            <a:prstGeom prst="rect">
              <a:avLst/>
            </a:prstGeom>
            <a:noFill/>
          </p:spPr>
          <p:txBody>
            <a:bodyPr wrap="square" rtlCol="0">
              <a:spAutoFit/>
            </a:bodyPr>
            <a:lstStyle/>
            <a:p>
              <a:r>
                <a:rPr lang="en-US" dirty="0"/>
                <a:t>Hospital discharge data (OSHPD)</a:t>
              </a:r>
            </a:p>
          </p:txBody>
        </p:sp>
        <p:sp>
          <p:nvSpPr>
            <p:cNvPr id="43" name="TextBox 42">
              <a:extLst>
                <a:ext uri="{FF2B5EF4-FFF2-40B4-BE49-F238E27FC236}">
                  <a16:creationId xmlns:a16="http://schemas.microsoft.com/office/drawing/2014/main" id="{5EAE9614-23A3-4E67-836E-C6136DCD22BA}"/>
                </a:ext>
              </a:extLst>
            </p:cNvPr>
            <p:cNvSpPr txBox="1"/>
            <p:nvPr/>
          </p:nvSpPr>
          <p:spPr>
            <a:xfrm>
              <a:off x="4853910" y="1233560"/>
              <a:ext cx="6243905" cy="369332"/>
            </a:xfrm>
            <a:prstGeom prst="rect">
              <a:avLst/>
            </a:prstGeom>
            <a:noFill/>
          </p:spPr>
          <p:txBody>
            <a:bodyPr wrap="square" rtlCol="0">
              <a:spAutoFit/>
            </a:bodyPr>
            <a:lstStyle/>
            <a:p>
              <a:r>
                <a:rPr lang="en-US" dirty="0"/>
                <a:t>Emergency room data (OSHPD)</a:t>
              </a:r>
            </a:p>
          </p:txBody>
        </p:sp>
      </p:grpSp>
      <p:sp>
        <p:nvSpPr>
          <p:cNvPr id="8" name="Rectangle 7">
            <a:extLst>
              <a:ext uri="{FF2B5EF4-FFF2-40B4-BE49-F238E27FC236}">
                <a16:creationId xmlns:a16="http://schemas.microsoft.com/office/drawing/2014/main" id="{244BAA0A-077F-4D1C-855A-9FEB56D292F0}"/>
              </a:ext>
            </a:extLst>
          </p:cNvPr>
          <p:cNvSpPr/>
          <p:nvPr/>
        </p:nvSpPr>
        <p:spPr>
          <a:xfrm>
            <a:off x="5055558" y="4924587"/>
            <a:ext cx="606577" cy="279546"/>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75B9598-E079-4184-AEA4-48BFC286743F}"/>
              </a:ext>
            </a:extLst>
          </p:cNvPr>
          <p:cNvSpPr txBox="1"/>
          <p:nvPr/>
        </p:nvSpPr>
        <p:spPr>
          <a:xfrm>
            <a:off x="5033492" y="4863416"/>
            <a:ext cx="877077" cy="369332"/>
          </a:xfrm>
          <a:prstGeom prst="rect">
            <a:avLst/>
          </a:prstGeom>
          <a:noFill/>
        </p:spPr>
        <p:txBody>
          <a:bodyPr wrap="square" rtlCol="0">
            <a:spAutoFit/>
          </a:bodyPr>
          <a:lstStyle/>
          <a:p>
            <a:r>
              <a:rPr lang="en-US" dirty="0"/>
              <a:t>2005</a:t>
            </a:r>
          </a:p>
        </p:txBody>
      </p:sp>
      <p:sp>
        <p:nvSpPr>
          <p:cNvPr id="32" name="TextBox 31">
            <a:extLst>
              <a:ext uri="{FF2B5EF4-FFF2-40B4-BE49-F238E27FC236}">
                <a16:creationId xmlns:a16="http://schemas.microsoft.com/office/drawing/2014/main" id="{ADAE4EBF-DA57-4061-B6D0-DCA5B148A7E2}"/>
              </a:ext>
            </a:extLst>
          </p:cNvPr>
          <p:cNvSpPr txBox="1"/>
          <p:nvPr/>
        </p:nvSpPr>
        <p:spPr>
          <a:xfrm>
            <a:off x="590359" y="1947818"/>
            <a:ext cx="9530564" cy="369332"/>
          </a:xfrm>
          <a:prstGeom prst="rect">
            <a:avLst/>
          </a:prstGeom>
          <a:noFill/>
        </p:spPr>
        <p:txBody>
          <a:bodyPr wrap="square" rtlCol="0">
            <a:spAutoFit/>
          </a:bodyPr>
          <a:lstStyle/>
          <a:p>
            <a:r>
              <a:rPr lang="en-US" dirty="0">
                <a:solidFill>
                  <a:schemeClr val="accent2">
                    <a:lumMod val="75000"/>
                  </a:schemeClr>
                </a:solidFill>
              </a:rPr>
              <a:t>Health: restricted access (HIPAA protected patient level data)</a:t>
            </a:r>
          </a:p>
        </p:txBody>
      </p:sp>
      <p:sp>
        <p:nvSpPr>
          <p:cNvPr id="24" name="TextBox 23">
            <a:extLst>
              <a:ext uri="{FF2B5EF4-FFF2-40B4-BE49-F238E27FC236}">
                <a16:creationId xmlns:a16="http://schemas.microsoft.com/office/drawing/2014/main" id="{B16A9A38-7D86-4AEA-97CB-40D02EF5976D}"/>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Data - sources</a:t>
            </a:r>
          </a:p>
        </p:txBody>
      </p:sp>
      <p:cxnSp>
        <p:nvCxnSpPr>
          <p:cNvPr id="25" name="Straight Connector 24">
            <a:extLst>
              <a:ext uri="{FF2B5EF4-FFF2-40B4-BE49-F238E27FC236}">
                <a16:creationId xmlns:a16="http://schemas.microsoft.com/office/drawing/2014/main" id="{49468B54-4A91-4E39-BD82-40F764E78873}"/>
              </a:ext>
            </a:extLst>
          </p:cNvPr>
          <p:cNvCxnSpPr>
            <a:cxnSpLocks/>
          </p:cNvCxnSpPr>
          <p:nvPr/>
        </p:nvCxnSpPr>
        <p:spPr>
          <a:xfrm>
            <a:off x="1741427" y="3557083"/>
            <a:ext cx="8058876" cy="0"/>
          </a:xfrm>
          <a:prstGeom prst="line">
            <a:avLst/>
          </a:prstGeom>
          <a:ln w="25400" cap="sq" cmpd="thickThin">
            <a:solidFill>
              <a:schemeClr val="tx1">
                <a:lumMod val="75000"/>
                <a:lumOff val="2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FF2415D-CA93-42F2-96F1-49D0FF0B663D}"/>
              </a:ext>
            </a:extLst>
          </p:cNvPr>
          <p:cNvCxnSpPr>
            <a:cxnSpLocks/>
          </p:cNvCxnSpPr>
          <p:nvPr/>
        </p:nvCxnSpPr>
        <p:spPr>
          <a:xfrm>
            <a:off x="1741427" y="4625086"/>
            <a:ext cx="5943600" cy="0"/>
          </a:xfrm>
          <a:prstGeom prst="line">
            <a:avLst/>
          </a:prstGeom>
          <a:ln w="25400" cap="sq" cmpd="thickThin">
            <a:solidFill>
              <a:schemeClr val="tx1">
                <a:lumMod val="75000"/>
                <a:lumOff val="2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32CC5AD-FEF6-4AB0-9097-60FF7D0509EA}"/>
              </a:ext>
            </a:extLst>
          </p:cNvPr>
          <p:cNvCxnSpPr>
            <a:cxnSpLocks/>
          </p:cNvCxnSpPr>
          <p:nvPr/>
        </p:nvCxnSpPr>
        <p:spPr>
          <a:xfrm>
            <a:off x="5055558" y="2805483"/>
            <a:ext cx="4683954" cy="0"/>
          </a:xfrm>
          <a:prstGeom prst="line">
            <a:avLst/>
          </a:prstGeom>
          <a:ln w="25400" cap="sq" cmpd="thickThin">
            <a:solidFill>
              <a:schemeClr val="tx1">
                <a:lumMod val="75000"/>
                <a:lumOff val="2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583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CD1D23F-CC7E-466F-A87D-6E28B9E76046}"/>
              </a:ext>
            </a:extLst>
          </p:cNvPr>
          <p:cNvSpPr/>
          <p:nvPr/>
        </p:nvSpPr>
        <p:spPr>
          <a:xfrm>
            <a:off x="453505" y="1404198"/>
            <a:ext cx="11238310" cy="520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grpSp>
        <p:nvGrpSpPr>
          <p:cNvPr id="2" name="Group 1">
            <a:extLst>
              <a:ext uri="{FF2B5EF4-FFF2-40B4-BE49-F238E27FC236}">
                <a16:creationId xmlns:a16="http://schemas.microsoft.com/office/drawing/2014/main" id="{5BF755AC-CF8B-4142-84DC-216016EE3311}"/>
              </a:ext>
            </a:extLst>
          </p:cNvPr>
          <p:cNvGrpSpPr/>
          <p:nvPr/>
        </p:nvGrpSpPr>
        <p:grpSpPr>
          <a:xfrm>
            <a:off x="559577" y="2436151"/>
            <a:ext cx="10802318" cy="3680673"/>
            <a:chOff x="497054" y="1233560"/>
            <a:chExt cx="10802318" cy="3680673"/>
          </a:xfrm>
        </p:grpSpPr>
        <p:cxnSp>
          <p:nvCxnSpPr>
            <p:cNvPr id="21" name="Straight Connector 20">
              <a:extLst>
                <a:ext uri="{FF2B5EF4-FFF2-40B4-BE49-F238E27FC236}">
                  <a16:creationId xmlns:a16="http://schemas.microsoft.com/office/drawing/2014/main" id="{4D811404-D6F5-49A2-AF02-DAE16CB69C4B}"/>
                </a:ext>
              </a:extLst>
            </p:cNvPr>
            <p:cNvCxnSpPr>
              <a:cxnSpLocks/>
            </p:cNvCxnSpPr>
            <p:nvPr/>
          </p:nvCxnSpPr>
          <p:spPr>
            <a:xfrm>
              <a:off x="497054" y="3884744"/>
              <a:ext cx="10802318" cy="0"/>
            </a:xfrm>
            <a:prstGeom prst="line">
              <a:avLst/>
            </a:prstGeom>
            <a:ln w="19050" cmpd="sng">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18622A1-50EE-4E96-91EF-55A16B463324}"/>
                </a:ext>
              </a:extLst>
            </p:cNvPr>
            <p:cNvSpPr/>
            <p:nvPr/>
          </p:nvSpPr>
          <p:spPr>
            <a:xfrm>
              <a:off x="1474150" y="3721996"/>
              <a:ext cx="606577" cy="279546"/>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416FA8-BC2C-431F-8EE0-70A027F6AC93}"/>
                </a:ext>
              </a:extLst>
            </p:cNvPr>
            <p:cNvSpPr txBox="1"/>
            <p:nvPr/>
          </p:nvSpPr>
          <p:spPr>
            <a:xfrm>
              <a:off x="1451686" y="3682302"/>
              <a:ext cx="877077" cy="369332"/>
            </a:xfrm>
            <a:prstGeom prst="rect">
              <a:avLst/>
            </a:prstGeom>
            <a:noFill/>
          </p:spPr>
          <p:txBody>
            <a:bodyPr wrap="square" rtlCol="0">
              <a:spAutoFit/>
            </a:bodyPr>
            <a:lstStyle/>
            <a:p>
              <a:r>
                <a:rPr lang="en-US" dirty="0"/>
                <a:t>1991</a:t>
              </a:r>
            </a:p>
          </p:txBody>
        </p:sp>
        <p:sp>
          <p:nvSpPr>
            <p:cNvPr id="23" name="Rectangle 22">
              <a:extLst>
                <a:ext uri="{FF2B5EF4-FFF2-40B4-BE49-F238E27FC236}">
                  <a16:creationId xmlns:a16="http://schemas.microsoft.com/office/drawing/2014/main" id="{07CF9F71-F6FA-4AFF-AD01-1204939DAECA}"/>
                </a:ext>
              </a:extLst>
            </p:cNvPr>
            <p:cNvSpPr/>
            <p:nvPr/>
          </p:nvSpPr>
          <p:spPr>
            <a:xfrm>
              <a:off x="9612868" y="3721996"/>
              <a:ext cx="606577" cy="279546"/>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3ADE069-F148-4024-9B7D-9B3AC5546896}"/>
                </a:ext>
              </a:extLst>
            </p:cNvPr>
            <p:cNvSpPr txBox="1"/>
            <p:nvPr/>
          </p:nvSpPr>
          <p:spPr>
            <a:xfrm>
              <a:off x="9590404" y="3682302"/>
              <a:ext cx="877077" cy="369332"/>
            </a:xfrm>
            <a:prstGeom prst="rect">
              <a:avLst/>
            </a:prstGeom>
            <a:noFill/>
          </p:spPr>
          <p:txBody>
            <a:bodyPr wrap="square" rtlCol="0">
              <a:spAutoFit/>
            </a:bodyPr>
            <a:lstStyle/>
            <a:p>
              <a:r>
                <a:rPr lang="en-US" dirty="0"/>
                <a:t>2017</a:t>
              </a:r>
            </a:p>
          </p:txBody>
        </p:sp>
        <p:sp>
          <p:nvSpPr>
            <p:cNvPr id="34" name="Rectangle 33">
              <a:extLst>
                <a:ext uri="{FF2B5EF4-FFF2-40B4-BE49-F238E27FC236}">
                  <a16:creationId xmlns:a16="http://schemas.microsoft.com/office/drawing/2014/main" id="{5AE13E20-7430-4821-91BE-0DE4FC5368A3}"/>
                </a:ext>
              </a:extLst>
            </p:cNvPr>
            <p:cNvSpPr/>
            <p:nvPr/>
          </p:nvSpPr>
          <p:spPr>
            <a:xfrm>
              <a:off x="7552532" y="3719626"/>
              <a:ext cx="606577" cy="279546"/>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1F5BC2B-1F10-4A4A-94C2-2D51418BFE22}"/>
                </a:ext>
              </a:extLst>
            </p:cNvPr>
            <p:cNvSpPr txBox="1"/>
            <p:nvPr/>
          </p:nvSpPr>
          <p:spPr>
            <a:xfrm>
              <a:off x="7537325" y="3682302"/>
              <a:ext cx="877077" cy="369332"/>
            </a:xfrm>
            <a:prstGeom prst="rect">
              <a:avLst/>
            </a:prstGeom>
            <a:noFill/>
          </p:spPr>
          <p:txBody>
            <a:bodyPr wrap="square" rtlCol="0">
              <a:spAutoFit/>
            </a:bodyPr>
            <a:lstStyle/>
            <a:p>
              <a:r>
                <a:rPr lang="en-US" dirty="0"/>
                <a:t>2012</a:t>
              </a:r>
            </a:p>
          </p:txBody>
        </p:sp>
        <p:cxnSp>
          <p:nvCxnSpPr>
            <p:cNvPr id="39" name="Straight Connector 38">
              <a:extLst>
                <a:ext uri="{FF2B5EF4-FFF2-40B4-BE49-F238E27FC236}">
                  <a16:creationId xmlns:a16="http://schemas.microsoft.com/office/drawing/2014/main" id="{3BD4D7AA-361E-404D-AA19-394E7A9466B4}"/>
                </a:ext>
              </a:extLst>
            </p:cNvPr>
            <p:cNvCxnSpPr>
              <a:cxnSpLocks/>
            </p:cNvCxnSpPr>
            <p:nvPr/>
          </p:nvCxnSpPr>
          <p:spPr>
            <a:xfrm>
              <a:off x="3912469" y="4897333"/>
              <a:ext cx="5371490" cy="0"/>
            </a:xfrm>
            <a:prstGeom prst="line">
              <a:avLst/>
            </a:prstGeom>
            <a:ln w="38100" cmpd="thickThin">
              <a:solidFill>
                <a:schemeClr val="tx1">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E4F0565-D53A-446B-87BE-5AF815033890}"/>
                </a:ext>
              </a:extLst>
            </p:cNvPr>
            <p:cNvSpPr/>
            <p:nvPr/>
          </p:nvSpPr>
          <p:spPr>
            <a:xfrm>
              <a:off x="3583311" y="3726749"/>
              <a:ext cx="606577" cy="279546"/>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6CF0242-D889-4CBF-9903-2A31707284A9}"/>
                </a:ext>
              </a:extLst>
            </p:cNvPr>
            <p:cNvSpPr txBox="1"/>
            <p:nvPr/>
          </p:nvSpPr>
          <p:spPr>
            <a:xfrm>
              <a:off x="3546661" y="3666825"/>
              <a:ext cx="877077" cy="369332"/>
            </a:xfrm>
            <a:prstGeom prst="rect">
              <a:avLst/>
            </a:prstGeom>
            <a:noFill/>
          </p:spPr>
          <p:txBody>
            <a:bodyPr wrap="square" rtlCol="0">
              <a:spAutoFit/>
            </a:bodyPr>
            <a:lstStyle/>
            <a:p>
              <a:r>
                <a:rPr lang="en-US" dirty="0"/>
                <a:t>1998</a:t>
              </a:r>
            </a:p>
          </p:txBody>
        </p:sp>
        <p:sp>
          <p:nvSpPr>
            <p:cNvPr id="25" name="Rectangle 24">
              <a:extLst>
                <a:ext uri="{FF2B5EF4-FFF2-40B4-BE49-F238E27FC236}">
                  <a16:creationId xmlns:a16="http://schemas.microsoft.com/office/drawing/2014/main" id="{47E2A9CF-377B-4D4A-943A-B48C597B393A}"/>
                </a:ext>
              </a:extLst>
            </p:cNvPr>
            <p:cNvSpPr/>
            <p:nvPr/>
          </p:nvSpPr>
          <p:spPr>
            <a:xfrm>
              <a:off x="9021107" y="3721996"/>
              <a:ext cx="606577" cy="279546"/>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5FD8A16-77EB-4A62-885B-1191D25AA9AC}"/>
                </a:ext>
              </a:extLst>
            </p:cNvPr>
            <p:cNvSpPr txBox="1"/>
            <p:nvPr/>
          </p:nvSpPr>
          <p:spPr>
            <a:xfrm>
              <a:off x="8998643" y="3682302"/>
              <a:ext cx="877077" cy="369332"/>
            </a:xfrm>
            <a:prstGeom prst="rect">
              <a:avLst/>
            </a:prstGeom>
            <a:noFill/>
          </p:spPr>
          <p:txBody>
            <a:bodyPr wrap="square" rtlCol="0">
              <a:spAutoFit/>
            </a:bodyPr>
            <a:lstStyle/>
            <a:p>
              <a:r>
                <a:rPr lang="en-US" dirty="0"/>
                <a:t>2016</a:t>
              </a:r>
            </a:p>
          </p:txBody>
        </p:sp>
        <p:sp>
          <p:nvSpPr>
            <p:cNvPr id="37" name="TextBox 36">
              <a:extLst>
                <a:ext uri="{FF2B5EF4-FFF2-40B4-BE49-F238E27FC236}">
                  <a16:creationId xmlns:a16="http://schemas.microsoft.com/office/drawing/2014/main" id="{E9173279-166C-467F-9DEE-3AE9BC2AB5E0}"/>
                </a:ext>
              </a:extLst>
            </p:cNvPr>
            <p:cNvSpPr txBox="1"/>
            <p:nvPr/>
          </p:nvSpPr>
          <p:spPr>
            <a:xfrm>
              <a:off x="1581024" y="2954812"/>
              <a:ext cx="5971508" cy="369332"/>
            </a:xfrm>
            <a:prstGeom prst="rect">
              <a:avLst/>
            </a:prstGeom>
            <a:noFill/>
          </p:spPr>
          <p:txBody>
            <a:bodyPr wrap="square" rtlCol="0">
              <a:spAutoFit/>
            </a:bodyPr>
            <a:lstStyle/>
            <a:p>
              <a:r>
                <a:rPr lang="en-US" dirty="0"/>
                <a:t>Vital statistics birth certificate data (CDPH)</a:t>
              </a:r>
            </a:p>
          </p:txBody>
        </p:sp>
        <p:sp>
          <p:nvSpPr>
            <p:cNvPr id="40" name="TextBox 39">
              <a:extLst>
                <a:ext uri="{FF2B5EF4-FFF2-40B4-BE49-F238E27FC236}">
                  <a16:creationId xmlns:a16="http://schemas.microsoft.com/office/drawing/2014/main" id="{1AA277B3-C001-4A04-92A5-622B8ABEEA34}"/>
                </a:ext>
              </a:extLst>
            </p:cNvPr>
            <p:cNvSpPr txBox="1"/>
            <p:nvPr/>
          </p:nvSpPr>
          <p:spPr>
            <a:xfrm>
              <a:off x="1562362" y="1985160"/>
              <a:ext cx="5971508" cy="369332"/>
            </a:xfrm>
            <a:prstGeom prst="rect">
              <a:avLst/>
            </a:prstGeom>
            <a:noFill/>
          </p:spPr>
          <p:txBody>
            <a:bodyPr wrap="square" rtlCol="0">
              <a:spAutoFit/>
            </a:bodyPr>
            <a:lstStyle/>
            <a:p>
              <a:r>
                <a:rPr lang="en-US" dirty="0"/>
                <a:t>Hospital discharge data (OSHPD)</a:t>
              </a:r>
            </a:p>
          </p:txBody>
        </p:sp>
        <p:sp>
          <p:nvSpPr>
            <p:cNvPr id="43" name="TextBox 42">
              <a:extLst>
                <a:ext uri="{FF2B5EF4-FFF2-40B4-BE49-F238E27FC236}">
                  <a16:creationId xmlns:a16="http://schemas.microsoft.com/office/drawing/2014/main" id="{5EAE9614-23A3-4E67-836E-C6136DCD22BA}"/>
                </a:ext>
              </a:extLst>
            </p:cNvPr>
            <p:cNvSpPr txBox="1"/>
            <p:nvPr/>
          </p:nvSpPr>
          <p:spPr>
            <a:xfrm>
              <a:off x="4853910" y="1233560"/>
              <a:ext cx="6243905" cy="369332"/>
            </a:xfrm>
            <a:prstGeom prst="rect">
              <a:avLst/>
            </a:prstGeom>
            <a:noFill/>
          </p:spPr>
          <p:txBody>
            <a:bodyPr wrap="square" rtlCol="0">
              <a:spAutoFit/>
            </a:bodyPr>
            <a:lstStyle/>
            <a:p>
              <a:r>
                <a:rPr lang="en-US" dirty="0"/>
                <a:t>Emergency room data (OSHPD)</a:t>
              </a:r>
            </a:p>
          </p:txBody>
        </p:sp>
        <p:sp>
          <p:nvSpPr>
            <p:cNvPr id="45" name="TextBox 44">
              <a:extLst>
                <a:ext uri="{FF2B5EF4-FFF2-40B4-BE49-F238E27FC236}">
                  <a16:creationId xmlns:a16="http://schemas.microsoft.com/office/drawing/2014/main" id="{DAC790E2-17E5-4DCE-ADCA-CE1FFF05EC43}"/>
                </a:ext>
              </a:extLst>
            </p:cNvPr>
            <p:cNvSpPr txBox="1"/>
            <p:nvPr/>
          </p:nvSpPr>
          <p:spPr>
            <a:xfrm>
              <a:off x="3810862" y="4544901"/>
              <a:ext cx="3019145" cy="369332"/>
            </a:xfrm>
            <a:prstGeom prst="rect">
              <a:avLst/>
            </a:prstGeom>
            <a:noFill/>
          </p:spPr>
          <p:txBody>
            <a:bodyPr wrap="square" rtlCol="0">
              <a:spAutoFit/>
            </a:bodyPr>
            <a:lstStyle/>
            <a:p>
              <a:r>
                <a:rPr lang="en-US" dirty="0"/>
                <a:t>Satellite PM 2.5 data (NASA)</a:t>
              </a:r>
            </a:p>
          </p:txBody>
        </p:sp>
      </p:grpSp>
      <p:sp>
        <p:nvSpPr>
          <p:cNvPr id="8" name="Rectangle 7">
            <a:extLst>
              <a:ext uri="{FF2B5EF4-FFF2-40B4-BE49-F238E27FC236}">
                <a16:creationId xmlns:a16="http://schemas.microsoft.com/office/drawing/2014/main" id="{244BAA0A-077F-4D1C-855A-9FEB56D292F0}"/>
              </a:ext>
            </a:extLst>
          </p:cNvPr>
          <p:cNvSpPr/>
          <p:nvPr/>
        </p:nvSpPr>
        <p:spPr>
          <a:xfrm>
            <a:off x="5055558" y="4924587"/>
            <a:ext cx="606577" cy="279546"/>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75B9598-E079-4184-AEA4-48BFC286743F}"/>
              </a:ext>
            </a:extLst>
          </p:cNvPr>
          <p:cNvSpPr txBox="1"/>
          <p:nvPr/>
        </p:nvSpPr>
        <p:spPr>
          <a:xfrm>
            <a:off x="5033492" y="4863416"/>
            <a:ext cx="877077" cy="369332"/>
          </a:xfrm>
          <a:prstGeom prst="rect">
            <a:avLst/>
          </a:prstGeom>
          <a:noFill/>
        </p:spPr>
        <p:txBody>
          <a:bodyPr wrap="square" rtlCol="0">
            <a:spAutoFit/>
          </a:bodyPr>
          <a:lstStyle/>
          <a:p>
            <a:r>
              <a:rPr lang="en-US" dirty="0"/>
              <a:t>2005</a:t>
            </a:r>
          </a:p>
        </p:txBody>
      </p:sp>
      <p:sp>
        <p:nvSpPr>
          <p:cNvPr id="30" name="TextBox 29">
            <a:extLst>
              <a:ext uri="{FF2B5EF4-FFF2-40B4-BE49-F238E27FC236}">
                <a16:creationId xmlns:a16="http://schemas.microsoft.com/office/drawing/2014/main" id="{C946074E-13F5-4BFA-A120-677F50FA462B}"/>
              </a:ext>
            </a:extLst>
          </p:cNvPr>
          <p:cNvSpPr txBox="1"/>
          <p:nvPr/>
        </p:nvSpPr>
        <p:spPr>
          <a:xfrm>
            <a:off x="497054" y="6316824"/>
            <a:ext cx="2848409" cy="369332"/>
          </a:xfrm>
          <a:prstGeom prst="rect">
            <a:avLst/>
          </a:prstGeom>
          <a:noFill/>
        </p:spPr>
        <p:txBody>
          <a:bodyPr wrap="square" rtlCol="0">
            <a:spAutoFit/>
          </a:bodyPr>
          <a:lstStyle/>
          <a:p>
            <a:r>
              <a:rPr lang="en-US" dirty="0">
                <a:solidFill>
                  <a:schemeClr val="accent2">
                    <a:lumMod val="75000"/>
                  </a:schemeClr>
                </a:solidFill>
              </a:rPr>
              <a:t>Pollution: public access</a:t>
            </a:r>
          </a:p>
        </p:txBody>
      </p:sp>
      <p:sp>
        <p:nvSpPr>
          <p:cNvPr id="32" name="TextBox 31">
            <a:extLst>
              <a:ext uri="{FF2B5EF4-FFF2-40B4-BE49-F238E27FC236}">
                <a16:creationId xmlns:a16="http://schemas.microsoft.com/office/drawing/2014/main" id="{ADAE4EBF-DA57-4061-B6D0-DCA5B148A7E2}"/>
              </a:ext>
            </a:extLst>
          </p:cNvPr>
          <p:cNvSpPr txBox="1"/>
          <p:nvPr/>
        </p:nvSpPr>
        <p:spPr>
          <a:xfrm>
            <a:off x="590359" y="1947818"/>
            <a:ext cx="9530564" cy="369332"/>
          </a:xfrm>
          <a:prstGeom prst="rect">
            <a:avLst/>
          </a:prstGeom>
          <a:noFill/>
        </p:spPr>
        <p:txBody>
          <a:bodyPr wrap="square" rtlCol="0">
            <a:spAutoFit/>
          </a:bodyPr>
          <a:lstStyle/>
          <a:p>
            <a:r>
              <a:rPr lang="en-US" dirty="0">
                <a:solidFill>
                  <a:schemeClr val="accent2">
                    <a:lumMod val="75000"/>
                  </a:schemeClr>
                </a:solidFill>
              </a:rPr>
              <a:t>Health: restricted access (HIPAA protected patient level data)</a:t>
            </a:r>
          </a:p>
        </p:txBody>
      </p:sp>
      <p:sp>
        <p:nvSpPr>
          <p:cNvPr id="31" name="TextBox 30">
            <a:extLst>
              <a:ext uri="{FF2B5EF4-FFF2-40B4-BE49-F238E27FC236}">
                <a16:creationId xmlns:a16="http://schemas.microsoft.com/office/drawing/2014/main" id="{459E95ED-4D88-49CB-8094-B14A68D551B2}"/>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Data - sources</a:t>
            </a:r>
          </a:p>
        </p:txBody>
      </p:sp>
      <p:cxnSp>
        <p:nvCxnSpPr>
          <p:cNvPr id="38" name="Straight Connector 37">
            <a:extLst>
              <a:ext uri="{FF2B5EF4-FFF2-40B4-BE49-F238E27FC236}">
                <a16:creationId xmlns:a16="http://schemas.microsoft.com/office/drawing/2014/main" id="{7A2D9F20-3FFC-4C0C-9434-FE31B8EC4762}"/>
              </a:ext>
            </a:extLst>
          </p:cNvPr>
          <p:cNvCxnSpPr>
            <a:cxnSpLocks/>
          </p:cNvCxnSpPr>
          <p:nvPr/>
        </p:nvCxnSpPr>
        <p:spPr>
          <a:xfrm>
            <a:off x="1741427" y="3557083"/>
            <a:ext cx="8058876" cy="0"/>
          </a:xfrm>
          <a:prstGeom prst="line">
            <a:avLst/>
          </a:prstGeom>
          <a:ln w="25400" cap="sq" cmpd="thickThin">
            <a:solidFill>
              <a:schemeClr val="tx1">
                <a:lumMod val="75000"/>
                <a:lumOff val="2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82351B6-0583-4280-92B4-4ACC0E9E4F5D}"/>
              </a:ext>
            </a:extLst>
          </p:cNvPr>
          <p:cNvCxnSpPr>
            <a:cxnSpLocks/>
          </p:cNvCxnSpPr>
          <p:nvPr/>
        </p:nvCxnSpPr>
        <p:spPr>
          <a:xfrm>
            <a:off x="1741427" y="4625086"/>
            <a:ext cx="5943600" cy="0"/>
          </a:xfrm>
          <a:prstGeom prst="line">
            <a:avLst/>
          </a:prstGeom>
          <a:ln w="25400" cap="sq" cmpd="thickThin">
            <a:solidFill>
              <a:schemeClr val="tx1">
                <a:lumMod val="75000"/>
                <a:lumOff val="2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3204046-57B2-442A-AA9C-8979CB744CD1}"/>
              </a:ext>
            </a:extLst>
          </p:cNvPr>
          <p:cNvCxnSpPr>
            <a:cxnSpLocks/>
          </p:cNvCxnSpPr>
          <p:nvPr/>
        </p:nvCxnSpPr>
        <p:spPr>
          <a:xfrm>
            <a:off x="5055558" y="2805483"/>
            <a:ext cx="4683954" cy="0"/>
          </a:xfrm>
          <a:prstGeom prst="line">
            <a:avLst/>
          </a:prstGeom>
          <a:ln w="25400" cap="sq" cmpd="thickThin">
            <a:solidFill>
              <a:schemeClr val="tx1">
                <a:lumMod val="75000"/>
                <a:lumOff val="2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08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8AB7454-9E63-43AE-B233-9364247F848B}"/>
              </a:ext>
            </a:extLst>
          </p:cNvPr>
          <p:cNvSpPr/>
          <p:nvPr/>
        </p:nvSpPr>
        <p:spPr>
          <a:xfrm>
            <a:off x="453505" y="1404198"/>
            <a:ext cx="11238310" cy="520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grpSp>
        <p:nvGrpSpPr>
          <p:cNvPr id="7" name="Group 6">
            <a:extLst>
              <a:ext uri="{FF2B5EF4-FFF2-40B4-BE49-F238E27FC236}">
                <a16:creationId xmlns:a16="http://schemas.microsoft.com/office/drawing/2014/main" id="{1FE3F265-1C0C-4137-B4B7-A131631B3696}"/>
              </a:ext>
            </a:extLst>
          </p:cNvPr>
          <p:cNvGrpSpPr/>
          <p:nvPr/>
        </p:nvGrpSpPr>
        <p:grpSpPr>
          <a:xfrm>
            <a:off x="590360" y="2356126"/>
            <a:ext cx="6462354" cy="3823926"/>
            <a:chOff x="2271099" y="2397974"/>
            <a:chExt cx="6462354" cy="3823926"/>
          </a:xfrm>
        </p:grpSpPr>
        <p:grpSp>
          <p:nvGrpSpPr>
            <p:cNvPr id="13" name="Group 12">
              <a:extLst>
                <a:ext uri="{FF2B5EF4-FFF2-40B4-BE49-F238E27FC236}">
                  <a16:creationId xmlns:a16="http://schemas.microsoft.com/office/drawing/2014/main" id="{597BA75C-C977-453D-A2D3-84857ACE3EA6}"/>
                </a:ext>
              </a:extLst>
            </p:cNvPr>
            <p:cNvGrpSpPr/>
            <p:nvPr/>
          </p:nvGrpSpPr>
          <p:grpSpPr>
            <a:xfrm>
              <a:off x="2271099" y="2397974"/>
              <a:ext cx="6462354" cy="3823926"/>
              <a:chOff x="1903777" y="2586896"/>
              <a:chExt cx="6044469" cy="3658450"/>
            </a:xfrm>
          </p:grpSpPr>
          <p:grpSp>
            <p:nvGrpSpPr>
              <p:cNvPr id="2" name="Group 1">
                <a:extLst>
                  <a:ext uri="{FF2B5EF4-FFF2-40B4-BE49-F238E27FC236}">
                    <a16:creationId xmlns:a16="http://schemas.microsoft.com/office/drawing/2014/main" id="{26455643-CBEE-4BB4-A30F-DBAD15B96BED}"/>
                  </a:ext>
                </a:extLst>
              </p:cNvPr>
              <p:cNvGrpSpPr/>
              <p:nvPr/>
            </p:nvGrpSpPr>
            <p:grpSpPr>
              <a:xfrm>
                <a:off x="1903777" y="2586896"/>
                <a:ext cx="6044469" cy="3658450"/>
                <a:chOff x="2028825" y="2253883"/>
                <a:chExt cx="6915150" cy="4429125"/>
              </a:xfrm>
            </p:grpSpPr>
            <p:pic>
              <p:nvPicPr>
                <p:cNvPr id="6" name="Picture 5">
                  <a:extLst>
                    <a:ext uri="{FF2B5EF4-FFF2-40B4-BE49-F238E27FC236}">
                      <a16:creationId xmlns:a16="http://schemas.microsoft.com/office/drawing/2014/main" id="{84683252-BEA2-4E30-BCD0-D8D23F34618E}"/>
                    </a:ext>
                  </a:extLst>
                </p:cNvPr>
                <p:cNvPicPr>
                  <a:picLocks noChangeAspect="1"/>
                </p:cNvPicPr>
                <p:nvPr/>
              </p:nvPicPr>
              <p:blipFill>
                <a:blip r:embed="rId2"/>
                <a:stretch>
                  <a:fillRect/>
                </a:stretch>
              </p:blipFill>
              <p:spPr>
                <a:xfrm>
                  <a:off x="2028825" y="2253883"/>
                  <a:ext cx="6915150" cy="4429125"/>
                </a:xfrm>
                <a:prstGeom prst="rect">
                  <a:avLst/>
                </a:prstGeom>
              </p:spPr>
            </p:pic>
            <p:cxnSp>
              <p:nvCxnSpPr>
                <p:cNvPr id="11" name="Straight Connector 10">
                  <a:extLst>
                    <a:ext uri="{FF2B5EF4-FFF2-40B4-BE49-F238E27FC236}">
                      <a16:creationId xmlns:a16="http://schemas.microsoft.com/office/drawing/2014/main" id="{36B7588A-FF16-4B3A-8F80-DE75AB47570E}"/>
                    </a:ext>
                  </a:extLst>
                </p:cNvPr>
                <p:cNvCxnSpPr>
                  <a:cxnSpLocks/>
                </p:cNvCxnSpPr>
                <p:nvPr/>
              </p:nvCxnSpPr>
              <p:spPr>
                <a:xfrm>
                  <a:off x="4423510" y="2253883"/>
                  <a:ext cx="62523" cy="4062941"/>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A74F5620-691E-4B75-839C-573338C3F73C}"/>
                    </a:ext>
                  </a:extLst>
                </p:cNvPr>
                <p:cNvCxnSpPr>
                  <a:cxnSpLocks/>
                </p:cNvCxnSpPr>
                <p:nvPr/>
              </p:nvCxnSpPr>
              <p:spPr>
                <a:xfrm>
                  <a:off x="6679833" y="2253883"/>
                  <a:ext cx="62523" cy="4062941"/>
                </a:xfrm>
                <a:prstGeom prst="line">
                  <a:avLst/>
                </a:prstGeom>
              </p:spPr>
              <p:style>
                <a:lnRef idx="1">
                  <a:schemeClr val="accent3"/>
                </a:lnRef>
                <a:fillRef idx="0">
                  <a:schemeClr val="accent3"/>
                </a:fillRef>
                <a:effectRef idx="0">
                  <a:schemeClr val="accent3"/>
                </a:effectRef>
                <a:fontRef idx="minor">
                  <a:schemeClr val="tx1"/>
                </a:fontRef>
              </p:style>
            </p:cxnSp>
          </p:grpSp>
          <p:sp>
            <p:nvSpPr>
              <p:cNvPr id="12" name="TextBox 11">
                <a:extLst>
                  <a:ext uri="{FF2B5EF4-FFF2-40B4-BE49-F238E27FC236}">
                    <a16:creationId xmlns:a16="http://schemas.microsoft.com/office/drawing/2014/main" id="{3F2D1DDC-8172-4CB6-A58A-97DBEC6FB460}"/>
                  </a:ext>
                </a:extLst>
              </p:cNvPr>
              <p:cNvSpPr txBox="1"/>
              <p:nvPr/>
            </p:nvSpPr>
            <p:spPr>
              <a:xfrm>
                <a:off x="2504098" y="2985477"/>
                <a:ext cx="1044088" cy="307777"/>
              </a:xfrm>
              <a:prstGeom prst="rect">
                <a:avLst/>
              </a:prstGeom>
              <a:noFill/>
            </p:spPr>
            <p:txBody>
              <a:bodyPr wrap="square" rtlCol="0">
                <a:spAutoFit/>
              </a:bodyPr>
              <a:lstStyle/>
              <a:p>
                <a:r>
                  <a:rPr lang="en-US" sz="1400" dirty="0">
                    <a:solidFill>
                      <a:schemeClr val="bg2">
                        <a:lumMod val="50000"/>
                      </a:schemeClr>
                    </a:solidFill>
                  </a:rPr>
                  <a:t>total = 9.24</a:t>
                </a:r>
              </a:p>
            </p:txBody>
          </p:sp>
          <p:sp>
            <p:nvSpPr>
              <p:cNvPr id="14" name="TextBox 13">
                <a:extLst>
                  <a:ext uri="{FF2B5EF4-FFF2-40B4-BE49-F238E27FC236}">
                    <a16:creationId xmlns:a16="http://schemas.microsoft.com/office/drawing/2014/main" id="{4D331B8F-5640-420D-96B2-9D282E33A192}"/>
                  </a:ext>
                </a:extLst>
              </p:cNvPr>
              <p:cNvSpPr txBox="1"/>
              <p:nvPr/>
            </p:nvSpPr>
            <p:spPr>
              <a:xfrm>
                <a:off x="4437310" y="2983988"/>
                <a:ext cx="1044088" cy="307777"/>
              </a:xfrm>
              <a:prstGeom prst="rect">
                <a:avLst/>
              </a:prstGeom>
              <a:noFill/>
            </p:spPr>
            <p:txBody>
              <a:bodyPr wrap="square" rtlCol="0">
                <a:spAutoFit/>
              </a:bodyPr>
              <a:lstStyle/>
              <a:p>
                <a:r>
                  <a:rPr lang="en-US" sz="1400" dirty="0">
                    <a:solidFill>
                      <a:schemeClr val="bg2">
                        <a:lumMod val="50000"/>
                      </a:schemeClr>
                    </a:solidFill>
                  </a:rPr>
                  <a:t>total = 16.4</a:t>
                </a:r>
              </a:p>
            </p:txBody>
          </p:sp>
          <p:sp>
            <p:nvSpPr>
              <p:cNvPr id="15" name="TextBox 14">
                <a:extLst>
                  <a:ext uri="{FF2B5EF4-FFF2-40B4-BE49-F238E27FC236}">
                    <a16:creationId xmlns:a16="http://schemas.microsoft.com/office/drawing/2014/main" id="{FE398D2F-5B1F-4038-8E66-D18E4946C947}"/>
                  </a:ext>
                </a:extLst>
              </p:cNvPr>
              <p:cNvSpPr txBox="1"/>
              <p:nvPr/>
            </p:nvSpPr>
            <p:spPr>
              <a:xfrm>
                <a:off x="6508248" y="2982499"/>
                <a:ext cx="1044088" cy="307777"/>
              </a:xfrm>
              <a:prstGeom prst="rect">
                <a:avLst/>
              </a:prstGeom>
              <a:noFill/>
            </p:spPr>
            <p:txBody>
              <a:bodyPr wrap="square" rtlCol="0">
                <a:spAutoFit/>
              </a:bodyPr>
              <a:lstStyle/>
              <a:p>
                <a:r>
                  <a:rPr lang="en-US" sz="1400" dirty="0">
                    <a:solidFill>
                      <a:schemeClr val="bg2">
                        <a:lumMod val="50000"/>
                      </a:schemeClr>
                    </a:solidFill>
                  </a:rPr>
                  <a:t>total = 22.3</a:t>
                </a:r>
              </a:p>
            </p:txBody>
          </p:sp>
        </p:grpSp>
        <p:sp>
          <p:nvSpPr>
            <p:cNvPr id="4" name="Rectangle 3">
              <a:extLst>
                <a:ext uri="{FF2B5EF4-FFF2-40B4-BE49-F238E27FC236}">
                  <a16:creationId xmlns:a16="http://schemas.microsoft.com/office/drawing/2014/main" id="{BF823645-E747-4967-B697-D131289A8303}"/>
                </a:ext>
              </a:extLst>
            </p:cNvPr>
            <p:cNvSpPr/>
            <p:nvPr/>
          </p:nvSpPr>
          <p:spPr>
            <a:xfrm>
              <a:off x="3083838" y="2397974"/>
              <a:ext cx="774440" cy="321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F88785-8109-4BC7-9EF0-3DD4B0966C69}"/>
                </a:ext>
              </a:extLst>
            </p:cNvPr>
            <p:cNvSpPr/>
            <p:nvPr/>
          </p:nvSpPr>
          <p:spPr>
            <a:xfrm>
              <a:off x="4681234" y="2397974"/>
              <a:ext cx="1727095" cy="321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7ACE68-2666-41D1-902B-AF4315468EAB}"/>
                </a:ext>
              </a:extLst>
            </p:cNvPr>
            <p:cNvSpPr/>
            <p:nvPr/>
          </p:nvSpPr>
          <p:spPr>
            <a:xfrm>
              <a:off x="7202884" y="2409737"/>
              <a:ext cx="1135227" cy="321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8D3CDA0-4A8B-4C34-A869-526B97F4A53D}"/>
              </a:ext>
            </a:extLst>
          </p:cNvPr>
          <p:cNvSpPr txBox="1"/>
          <p:nvPr/>
        </p:nvSpPr>
        <p:spPr>
          <a:xfrm>
            <a:off x="1426057" y="2330710"/>
            <a:ext cx="1222310" cy="338554"/>
          </a:xfrm>
          <a:prstGeom prst="rect">
            <a:avLst/>
          </a:prstGeom>
          <a:noFill/>
        </p:spPr>
        <p:txBody>
          <a:bodyPr wrap="square" rtlCol="0">
            <a:spAutoFit/>
          </a:bodyPr>
          <a:lstStyle/>
          <a:p>
            <a:r>
              <a:rPr lang="en-US" sz="1600" b="1" dirty="0">
                <a:solidFill>
                  <a:schemeClr val="tx1">
                    <a:lumMod val="65000"/>
                    <a:lumOff val="35000"/>
                  </a:schemeClr>
                </a:solidFill>
              </a:rPr>
              <a:t>births</a:t>
            </a:r>
          </a:p>
        </p:txBody>
      </p:sp>
      <p:sp>
        <p:nvSpPr>
          <p:cNvPr id="24" name="TextBox 23">
            <a:extLst>
              <a:ext uri="{FF2B5EF4-FFF2-40B4-BE49-F238E27FC236}">
                <a16:creationId xmlns:a16="http://schemas.microsoft.com/office/drawing/2014/main" id="{C2B3B59E-E7F1-4ECD-818F-CD78472329DD}"/>
              </a:ext>
            </a:extLst>
          </p:cNvPr>
          <p:cNvSpPr txBox="1"/>
          <p:nvPr/>
        </p:nvSpPr>
        <p:spPr>
          <a:xfrm>
            <a:off x="3005673" y="2330710"/>
            <a:ext cx="1989581" cy="338554"/>
          </a:xfrm>
          <a:prstGeom prst="rect">
            <a:avLst/>
          </a:prstGeom>
          <a:noFill/>
        </p:spPr>
        <p:txBody>
          <a:bodyPr wrap="square" rtlCol="0">
            <a:spAutoFit/>
          </a:bodyPr>
          <a:lstStyle/>
          <a:p>
            <a:r>
              <a:rPr lang="en-US" sz="1600" b="1" dirty="0">
                <a:solidFill>
                  <a:schemeClr val="tx1">
                    <a:lumMod val="65000"/>
                    <a:lumOff val="35000"/>
                  </a:schemeClr>
                </a:solidFill>
              </a:rPr>
              <a:t>hospital discharges</a:t>
            </a:r>
          </a:p>
        </p:txBody>
      </p:sp>
      <p:sp>
        <p:nvSpPr>
          <p:cNvPr id="25" name="TextBox 24">
            <a:extLst>
              <a:ext uri="{FF2B5EF4-FFF2-40B4-BE49-F238E27FC236}">
                <a16:creationId xmlns:a16="http://schemas.microsoft.com/office/drawing/2014/main" id="{B2F7A956-2751-4EFD-BF16-F5A5C6EF06A2}"/>
              </a:ext>
            </a:extLst>
          </p:cNvPr>
          <p:cNvSpPr txBox="1"/>
          <p:nvPr/>
        </p:nvSpPr>
        <p:spPr>
          <a:xfrm>
            <a:off x="4995254" y="2336796"/>
            <a:ext cx="1989581" cy="338554"/>
          </a:xfrm>
          <a:prstGeom prst="rect">
            <a:avLst/>
          </a:prstGeom>
          <a:noFill/>
        </p:spPr>
        <p:txBody>
          <a:bodyPr wrap="square" rtlCol="0">
            <a:spAutoFit/>
          </a:bodyPr>
          <a:lstStyle/>
          <a:p>
            <a:pPr algn="ctr"/>
            <a:r>
              <a:rPr lang="en-US" sz="1600" b="1" dirty="0">
                <a:solidFill>
                  <a:schemeClr val="tx1">
                    <a:lumMod val="65000"/>
                    <a:lumOff val="35000"/>
                  </a:schemeClr>
                </a:solidFill>
              </a:rPr>
              <a:t>ER visits</a:t>
            </a:r>
          </a:p>
        </p:txBody>
      </p:sp>
      <p:sp>
        <p:nvSpPr>
          <p:cNvPr id="26" name="TextBox 25">
            <a:extLst>
              <a:ext uri="{FF2B5EF4-FFF2-40B4-BE49-F238E27FC236}">
                <a16:creationId xmlns:a16="http://schemas.microsoft.com/office/drawing/2014/main" id="{EE189D3D-961E-428C-A38F-02F4DAB4696E}"/>
              </a:ext>
            </a:extLst>
          </p:cNvPr>
          <p:cNvSpPr txBox="1"/>
          <p:nvPr/>
        </p:nvSpPr>
        <p:spPr>
          <a:xfrm>
            <a:off x="1548882" y="1866458"/>
            <a:ext cx="4717763" cy="369332"/>
          </a:xfrm>
          <a:prstGeom prst="rect">
            <a:avLst/>
          </a:prstGeom>
          <a:noFill/>
        </p:spPr>
        <p:txBody>
          <a:bodyPr wrap="square">
            <a:spAutoFit/>
          </a:bodyPr>
          <a:lstStyle/>
          <a:p>
            <a:r>
              <a:rPr lang="en-US" sz="1800" kern="1200" dirty="0">
                <a:solidFill>
                  <a:schemeClr val="tx1"/>
                </a:solidFill>
                <a:ea typeface="+mj-ea"/>
                <a:cs typeface="+mj-cs"/>
              </a:rPr>
              <a:t>numbers (in millions), patients born after 1991</a:t>
            </a:r>
            <a:endParaRPr lang="en-US" dirty="0"/>
          </a:p>
        </p:txBody>
      </p:sp>
      <p:pic>
        <p:nvPicPr>
          <p:cNvPr id="16" name="Picture 15">
            <a:extLst>
              <a:ext uri="{FF2B5EF4-FFF2-40B4-BE49-F238E27FC236}">
                <a16:creationId xmlns:a16="http://schemas.microsoft.com/office/drawing/2014/main" id="{AB213DB0-9B5B-4661-8F8B-E010EEC21C7A}"/>
              </a:ext>
            </a:extLst>
          </p:cNvPr>
          <p:cNvPicPr>
            <a:picLocks noChangeAspect="1"/>
          </p:cNvPicPr>
          <p:nvPr/>
        </p:nvPicPr>
        <p:blipFill>
          <a:blip r:embed="rId3"/>
          <a:stretch>
            <a:fillRect/>
          </a:stretch>
        </p:blipFill>
        <p:spPr>
          <a:xfrm>
            <a:off x="7362021" y="1951022"/>
            <a:ext cx="238125" cy="180975"/>
          </a:xfrm>
          <a:prstGeom prst="rect">
            <a:avLst/>
          </a:prstGeom>
        </p:spPr>
      </p:pic>
      <p:sp>
        <p:nvSpPr>
          <p:cNvPr id="33" name="TextBox 32">
            <a:extLst>
              <a:ext uri="{FF2B5EF4-FFF2-40B4-BE49-F238E27FC236}">
                <a16:creationId xmlns:a16="http://schemas.microsoft.com/office/drawing/2014/main" id="{FC7F4BCD-F10A-4DDA-8105-37597405A356}"/>
              </a:ext>
            </a:extLst>
          </p:cNvPr>
          <p:cNvSpPr txBox="1"/>
          <p:nvPr/>
        </p:nvSpPr>
        <p:spPr>
          <a:xfrm>
            <a:off x="7739108" y="1895194"/>
            <a:ext cx="2135980" cy="276999"/>
          </a:xfrm>
          <a:prstGeom prst="rect">
            <a:avLst/>
          </a:prstGeom>
          <a:noFill/>
        </p:spPr>
        <p:txBody>
          <a:bodyPr wrap="square">
            <a:spAutoFit/>
          </a:bodyPr>
          <a:lstStyle/>
          <a:p>
            <a:r>
              <a:rPr lang="en-US" sz="1200" dirty="0"/>
              <a:t>health conditions: all</a:t>
            </a:r>
          </a:p>
        </p:txBody>
      </p:sp>
      <p:sp>
        <p:nvSpPr>
          <p:cNvPr id="27" name="TextBox 26">
            <a:extLst>
              <a:ext uri="{FF2B5EF4-FFF2-40B4-BE49-F238E27FC236}">
                <a16:creationId xmlns:a16="http://schemas.microsoft.com/office/drawing/2014/main" id="{FFF5B8BB-4F36-4197-A877-050DEC4C39BB}"/>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Data - stats</a:t>
            </a:r>
          </a:p>
        </p:txBody>
      </p:sp>
      <p:pic>
        <p:nvPicPr>
          <p:cNvPr id="3" name="Picture 2">
            <a:extLst>
              <a:ext uri="{FF2B5EF4-FFF2-40B4-BE49-F238E27FC236}">
                <a16:creationId xmlns:a16="http://schemas.microsoft.com/office/drawing/2014/main" id="{2C73BC45-65F3-4515-8949-F5B8364FEFE3}"/>
              </a:ext>
            </a:extLst>
          </p:cNvPr>
          <p:cNvPicPr>
            <a:picLocks noChangeAspect="1"/>
          </p:cNvPicPr>
          <p:nvPr/>
        </p:nvPicPr>
        <p:blipFill>
          <a:blip r:embed="rId4"/>
          <a:stretch>
            <a:fillRect/>
          </a:stretch>
        </p:blipFill>
        <p:spPr>
          <a:xfrm>
            <a:off x="950317" y="5195400"/>
            <a:ext cx="1465552" cy="368636"/>
          </a:xfrm>
          <a:prstGeom prst="rect">
            <a:avLst/>
          </a:prstGeom>
        </p:spPr>
      </p:pic>
    </p:spTree>
    <p:extLst>
      <p:ext uri="{BB962C8B-B14F-4D97-AF65-F5344CB8AC3E}">
        <p14:creationId xmlns:p14="http://schemas.microsoft.com/office/powerpoint/2010/main" val="527702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613A004-C733-4D50-BF04-F2E21D63CE58}"/>
              </a:ext>
            </a:extLst>
          </p:cNvPr>
          <p:cNvSpPr/>
          <p:nvPr/>
        </p:nvSpPr>
        <p:spPr>
          <a:xfrm>
            <a:off x="453505" y="1404198"/>
            <a:ext cx="11238310" cy="520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grpSp>
        <p:nvGrpSpPr>
          <p:cNvPr id="7" name="Group 6">
            <a:extLst>
              <a:ext uri="{FF2B5EF4-FFF2-40B4-BE49-F238E27FC236}">
                <a16:creationId xmlns:a16="http://schemas.microsoft.com/office/drawing/2014/main" id="{1FE3F265-1C0C-4137-B4B7-A131631B3696}"/>
              </a:ext>
            </a:extLst>
          </p:cNvPr>
          <p:cNvGrpSpPr/>
          <p:nvPr/>
        </p:nvGrpSpPr>
        <p:grpSpPr>
          <a:xfrm>
            <a:off x="590360" y="2356126"/>
            <a:ext cx="6462354" cy="3823926"/>
            <a:chOff x="2271099" y="2397974"/>
            <a:chExt cx="6462354" cy="3823926"/>
          </a:xfrm>
        </p:grpSpPr>
        <p:grpSp>
          <p:nvGrpSpPr>
            <p:cNvPr id="13" name="Group 12">
              <a:extLst>
                <a:ext uri="{FF2B5EF4-FFF2-40B4-BE49-F238E27FC236}">
                  <a16:creationId xmlns:a16="http://schemas.microsoft.com/office/drawing/2014/main" id="{597BA75C-C977-453D-A2D3-84857ACE3EA6}"/>
                </a:ext>
              </a:extLst>
            </p:cNvPr>
            <p:cNvGrpSpPr/>
            <p:nvPr/>
          </p:nvGrpSpPr>
          <p:grpSpPr>
            <a:xfrm>
              <a:off x="2271099" y="2397974"/>
              <a:ext cx="6462354" cy="3823926"/>
              <a:chOff x="1903777" y="2586896"/>
              <a:chExt cx="6044469" cy="3658450"/>
            </a:xfrm>
          </p:grpSpPr>
          <p:grpSp>
            <p:nvGrpSpPr>
              <p:cNvPr id="2" name="Group 1">
                <a:extLst>
                  <a:ext uri="{FF2B5EF4-FFF2-40B4-BE49-F238E27FC236}">
                    <a16:creationId xmlns:a16="http://schemas.microsoft.com/office/drawing/2014/main" id="{26455643-CBEE-4BB4-A30F-DBAD15B96BED}"/>
                  </a:ext>
                </a:extLst>
              </p:cNvPr>
              <p:cNvGrpSpPr/>
              <p:nvPr/>
            </p:nvGrpSpPr>
            <p:grpSpPr>
              <a:xfrm>
                <a:off x="1903777" y="2586896"/>
                <a:ext cx="6044469" cy="3658450"/>
                <a:chOff x="2028825" y="2253883"/>
                <a:chExt cx="6915150" cy="4429125"/>
              </a:xfrm>
            </p:grpSpPr>
            <p:pic>
              <p:nvPicPr>
                <p:cNvPr id="6" name="Picture 5">
                  <a:extLst>
                    <a:ext uri="{FF2B5EF4-FFF2-40B4-BE49-F238E27FC236}">
                      <a16:creationId xmlns:a16="http://schemas.microsoft.com/office/drawing/2014/main" id="{84683252-BEA2-4E30-BCD0-D8D23F34618E}"/>
                    </a:ext>
                  </a:extLst>
                </p:cNvPr>
                <p:cNvPicPr>
                  <a:picLocks noChangeAspect="1"/>
                </p:cNvPicPr>
                <p:nvPr/>
              </p:nvPicPr>
              <p:blipFill>
                <a:blip r:embed="rId2"/>
                <a:stretch>
                  <a:fillRect/>
                </a:stretch>
              </p:blipFill>
              <p:spPr>
                <a:xfrm>
                  <a:off x="2028825" y="2253883"/>
                  <a:ext cx="6915150" cy="4429125"/>
                </a:xfrm>
                <a:prstGeom prst="rect">
                  <a:avLst/>
                </a:prstGeom>
              </p:spPr>
            </p:pic>
            <p:cxnSp>
              <p:nvCxnSpPr>
                <p:cNvPr id="11" name="Straight Connector 10">
                  <a:extLst>
                    <a:ext uri="{FF2B5EF4-FFF2-40B4-BE49-F238E27FC236}">
                      <a16:creationId xmlns:a16="http://schemas.microsoft.com/office/drawing/2014/main" id="{36B7588A-FF16-4B3A-8F80-DE75AB47570E}"/>
                    </a:ext>
                  </a:extLst>
                </p:cNvPr>
                <p:cNvCxnSpPr>
                  <a:cxnSpLocks/>
                </p:cNvCxnSpPr>
                <p:nvPr/>
              </p:nvCxnSpPr>
              <p:spPr>
                <a:xfrm>
                  <a:off x="4423510" y="2253883"/>
                  <a:ext cx="62523" cy="4062941"/>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A74F5620-691E-4B75-839C-573338C3F73C}"/>
                    </a:ext>
                  </a:extLst>
                </p:cNvPr>
                <p:cNvCxnSpPr>
                  <a:cxnSpLocks/>
                </p:cNvCxnSpPr>
                <p:nvPr/>
              </p:nvCxnSpPr>
              <p:spPr>
                <a:xfrm>
                  <a:off x="6679833" y="2253883"/>
                  <a:ext cx="62523" cy="4062941"/>
                </a:xfrm>
                <a:prstGeom prst="line">
                  <a:avLst/>
                </a:prstGeom>
              </p:spPr>
              <p:style>
                <a:lnRef idx="1">
                  <a:schemeClr val="accent3"/>
                </a:lnRef>
                <a:fillRef idx="0">
                  <a:schemeClr val="accent3"/>
                </a:fillRef>
                <a:effectRef idx="0">
                  <a:schemeClr val="accent3"/>
                </a:effectRef>
                <a:fontRef idx="minor">
                  <a:schemeClr val="tx1"/>
                </a:fontRef>
              </p:style>
            </p:cxnSp>
          </p:grpSp>
          <p:sp>
            <p:nvSpPr>
              <p:cNvPr id="12" name="TextBox 11">
                <a:extLst>
                  <a:ext uri="{FF2B5EF4-FFF2-40B4-BE49-F238E27FC236}">
                    <a16:creationId xmlns:a16="http://schemas.microsoft.com/office/drawing/2014/main" id="{3F2D1DDC-8172-4CB6-A58A-97DBEC6FB460}"/>
                  </a:ext>
                </a:extLst>
              </p:cNvPr>
              <p:cNvSpPr txBox="1"/>
              <p:nvPr/>
            </p:nvSpPr>
            <p:spPr>
              <a:xfrm>
                <a:off x="2504098" y="2985477"/>
                <a:ext cx="1044088" cy="307777"/>
              </a:xfrm>
              <a:prstGeom prst="rect">
                <a:avLst/>
              </a:prstGeom>
              <a:noFill/>
            </p:spPr>
            <p:txBody>
              <a:bodyPr wrap="square" rtlCol="0">
                <a:spAutoFit/>
              </a:bodyPr>
              <a:lstStyle/>
              <a:p>
                <a:r>
                  <a:rPr lang="en-US" sz="1400" dirty="0">
                    <a:solidFill>
                      <a:schemeClr val="bg2">
                        <a:lumMod val="50000"/>
                      </a:schemeClr>
                    </a:solidFill>
                  </a:rPr>
                  <a:t>total = 9.24</a:t>
                </a:r>
              </a:p>
            </p:txBody>
          </p:sp>
          <p:sp>
            <p:nvSpPr>
              <p:cNvPr id="14" name="TextBox 13">
                <a:extLst>
                  <a:ext uri="{FF2B5EF4-FFF2-40B4-BE49-F238E27FC236}">
                    <a16:creationId xmlns:a16="http://schemas.microsoft.com/office/drawing/2014/main" id="{4D331B8F-5640-420D-96B2-9D282E33A192}"/>
                  </a:ext>
                </a:extLst>
              </p:cNvPr>
              <p:cNvSpPr txBox="1"/>
              <p:nvPr/>
            </p:nvSpPr>
            <p:spPr>
              <a:xfrm>
                <a:off x="4437310" y="2983988"/>
                <a:ext cx="1044088" cy="307777"/>
              </a:xfrm>
              <a:prstGeom prst="rect">
                <a:avLst/>
              </a:prstGeom>
              <a:noFill/>
            </p:spPr>
            <p:txBody>
              <a:bodyPr wrap="square" rtlCol="0">
                <a:spAutoFit/>
              </a:bodyPr>
              <a:lstStyle/>
              <a:p>
                <a:r>
                  <a:rPr lang="en-US" sz="1400" dirty="0">
                    <a:solidFill>
                      <a:schemeClr val="bg2">
                        <a:lumMod val="50000"/>
                      </a:schemeClr>
                    </a:solidFill>
                  </a:rPr>
                  <a:t>total = 16.4</a:t>
                </a:r>
              </a:p>
            </p:txBody>
          </p:sp>
          <p:sp>
            <p:nvSpPr>
              <p:cNvPr id="15" name="TextBox 14">
                <a:extLst>
                  <a:ext uri="{FF2B5EF4-FFF2-40B4-BE49-F238E27FC236}">
                    <a16:creationId xmlns:a16="http://schemas.microsoft.com/office/drawing/2014/main" id="{FE398D2F-5B1F-4038-8E66-D18E4946C947}"/>
                  </a:ext>
                </a:extLst>
              </p:cNvPr>
              <p:cNvSpPr txBox="1"/>
              <p:nvPr/>
            </p:nvSpPr>
            <p:spPr>
              <a:xfrm>
                <a:off x="6508248" y="2982499"/>
                <a:ext cx="1044088" cy="307777"/>
              </a:xfrm>
              <a:prstGeom prst="rect">
                <a:avLst/>
              </a:prstGeom>
              <a:noFill/>
            </p:spPr>
            <p:txBody>
              <a:bodyPr wrap="square" rtlCol="0">
                <a:spAutoFit/>
              </a:bodyPr>
              <a:lstStyle/>
              <a:p>
                <a:r>
                  <a:rPr lang="en-US" sz="1400" dirty="0">
                    <a:solidFill>
                      <a:schemeClr val="bg2">
                        <a:lumMod val="50000"/>
                      </a:schemeClr>
                    </a:solidFill>
                  </a:rPr>
                  <a:t>total = 22.3</a:t>
                </a:r>
              </a:p>
            </p:txBody>
          </p:sp>
        </p:grpSp>
        <p:sp>
          <p:nvSpPr>
            <p:cNvPr id="4" name="Rectangle 3">
              <a:extLst>
                <a:ext uri="{FF2B5EF4-FFF2-40B4-BE49-F238E27FC236}">
                  <a16:creationId xmlns:a16="http://schemas.microsoft.com/office/drawing/2014/main" id="{BF823645-E747-4967-B697-D131289A8303}"/>
                </a:ext>
              </a:extLst>
            </p:cNvPr>
            <p:cNvSpPr/>
            <p:nvPr/>
          </p:nvSpPr>
          <p:spPr>
            <a:xfrm>
              <a:off x="3083838" y="2397974"/>
              <a:ext cx="774440" cy="321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F88785-8109-4BC7-9EF0-3DD4B0966C69}"/>
                </a:ext>
              </a:extLst>
            </p:cNvPr>
            <p:cNvSpPr/>
            <p:nvPr/>
          </p:nvSpPr>
          <p:spPr>
            <a:xfrm>
              <a:off x="4681234" y="2397974"/>
              <a:ext cx="1727095" cy="321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7ACE68-2666-41D1-902B-AF4315468EAB}"/>
                </a:ext>
              </a:extLst>
            </p:cNvPr>
            <p:cNvSpPr/>
            <p:nvPr/>
          </p:nvSpPr>
          <p:spPr>
            <a:xfrm>
              <a:off x="7202884" y="2409737"/>
              <a:ext cx="1135227" cy="321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8D3CDA0-4A8B-4C34-A869-526B97F4A53D}"/>
              </a:ext>
            </a:extLst>
          </p:cNvPr>
          <p:cNvSpPr txBox="1"/>
          <p:nvPr/>
        </p:nvSpPr>
        <p:spPr>
          <a:xfrm>
            <a:off x="1426057" y="2330710"/>
            <a:ext cx="1222310" cy="338554"/>
          </a:xfrm>
          <a:prstGeom prst="rect">
            <a:avLst/>
          </a:prstGeom>
          <a:noFill/>
        </p:spPr>
        <p:txBody>
          <a:bodyPr wrap="square" rtlCol="0">
            <a:spAutoFit/>
          </a:bodyPr>
          <a:lstStyle/>
          <a:p>
            <a:r>
              <a:rPr lang="en-US" sz="1600" b="1" dirty="0">
                <a:solidFill>
                  <a:schemeClr val="tx1">
                    <a:lumMod val="65000"/>
                    <a:lumOff val="35000"/>
                  </a:schemeClr>
                </a:solidFill>
              </a:rPr>
              <a:t>births</a:t>
            </a:r>
          </a:p>
        </p:txBody>
      </p:sp>
      <p:sp>
        <p:nvSpPr>
          <p:cNvPr id="24" name="TextBox 23">
            <a:extLst>
              <a:ext uri="{FF2B5EF4-FFF2-40B4-BE49-F238E27FC236}">
                <a16:creationId xmlns:a16="http://schemas.microsoft.com/office/drawing/2014/main" id="{C2B3B59E-E7F1-4ECD-818F-CD78472329DD}"/>
              </a:ext>
            </a:extLst>
          </p:cNvPr>
          <p:cNvSpPr txBox="1"/>
          <p:nvPr/>
        </p:nvSpPr>
        <p:spPr>
          <a:xfrm>
            <a:off x="3005673" y="2330710"/>
            <a:ext cx="1989581" cy="338554"/>
          </a:xfrm>
          <a:prstGeom prst="rect">
            <a:avLst/>
          </a:prstGeom>
          <a:noFill/>
        </p:spPr>
        <p:txBody>
          <a:bodyPr wrap="square" rtlCol="0">
            <a:spAutoFit/>
          </a:bodyPr>
          <a:lstStyle/>
          <a:p>
            <a:r>
              <a:rPr lang="en-US" sz="1600" b="1" dirty="0">
                <a:solidFill>
                  <a:schemeClr val="tx1">
                    <a:lumMod val="65000"/>
                    <a:lumOff val="35000"/>
                  </a:schemeClr>
                </a:solidFill>
              </a:rPr>
              <a:t>hospital discharges</a:t>
            </a:r>
          </a:p>
        </p:txBody>
      </p:sp>
      <p:sp>
        <p:nvSpPr>
          <p:cNvPr id="25" name="TextBox 24">
            <a:extLst>
              <a:ext uri="{FF2B5EF4-FFF2-40B4-BE49-F238E27FC236}">
                <a16:creationId xmlns:a16="http://schemas.microsoft.com/office/drawing/2014/main" id="{B2F7A956-2751-4EFD-BF16-F5A5C6EF06A2}"/>
              </a:ext>
            </a:extLst>
          </p:cNvPr>
          <p:cNvSpPr txBox="1"/>
          <p:nvPr/>
        </p:nvSpPr>
        <p:spPr>
          <a:xfrm>
            <a:off x="4995254" y="2336796"/>
            <a:ext cx="1989581" cy="338554"/>
          </a:xfrm>
          <a:prstGeom prst="rect">
            <a:avLst/>
          </a:prstGeom>
          <a:noFill/>
        </p:spPr>
        <p:txBody>
          <a:bodyPr wrap="square" rtlCol="0">
            <a:spAutoFit/>
          </a:bodyPr>
          <a:lstStyle/>
          <a:p>
            <a:pPr algn="ctr"/>
            <a:r>
              <a:rPr lang="en-US" sz="1600" b="1" dirty="0">
                <a:solidFill>
                  <a:schemeClr val="tx1">
                    <a:lumMod val="65000"/>
                    <a:lumOff val="35000"/>
                  </a:schemeClr>
                </a:solidFill>
              </a:rPr>
              <a:t>ER visits</a:t>
            </a:r>
          </a:p>
        </p:txBody>
      </p:sp>
      <p:sp>
        <p:nvSpPr>
          <p:cNvPr id="26" name="TextBox 25">
            <a:extLst>
              <a:ext uri="{FF2B5EF4-FFF2-40B4-BE49-F238E27FC236}">
                <a16:creationId xmlns:a16="http://schemas.microsoft.com/office/drawing/2014/main" id="{EE189D3D-961E-428C-A38F-02F4DAB4696E}"/>
              </a:ext>
            </a:extLst>
          </p:cNvPr>
          <p:cNvSpPr txBox="1"/>
          <p:nvPr/>
        </p:nvSpPr>
        <p:spPr>
          <a:xfrm>
            <a:off x="1548882" y="1866458"/>
            <a:ext cx="4717763" cy="369332"/>
          </a:xfrm>
          <a:prstGeom prst="rect">
            <a:avLst/>
          </a:prstGeom>
          <a:noFill/>
        </p:spPr>
        <p:txBody>
          <a:bodyPr wrap="square">
            <a:spAutoFit/>
          </a:bodyPr>
          <a:lstStyle/>
          <a:p>
            <a:r>
              <a:rPr lang="en-US" sz="1800" kern="1200" dirty="0">
                <a:solidFill>
                  <a:schemeClr val="tx1"/>
                </a:solidFill>
                <a:ea typeface="+mj-ea"/>
                <a:cs typeface="+mj-cs"/>
              </a:rPr>
              <a:t>numbers (in millions), patients born after 1991</a:t>
            </a:r>
            <a:endParaRPr lang="en-US" dirty="0"/>
          </a:p>
        </p:txBody>
      </p:sp>
      <p:sp>
        <p:nvSpPr>
          <p:cNvPr id="27" name="TextBox 26">
            <a:extLst>
              <a:ext uri="{FF2B5EF4-FFF2-40B4-BE49-F238E27FC236}">
                <a16:creationId xmlns:a16="http://schemas.microsoft.com/office/drawing/2014/main" id="{FFF5B8BB-4F36-4197-A877-050DEC4C39BB}"/>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Data - stats</a:t>
            </a:r>
          </a:p>
        </p:txBody>
      </p:sp>
      <p:pic>
        <p:nvPicPr>
          <p:cNvPr id="30" name="Picture 29">
            <a:extLst>
              <a:ext uri="{FF2B5EF4-FFF2-40B4-BE49-F238E27FC236}">
                <a16:creationId xmlns:a16="http://schemas.microsoft.com/office/drawing/2014/main" id="{0B11A1FE-59F1-456D-B852-D1F6852B2855}"/>
              </a:ext>
            </a:extLst>
          </p:cNvPr>
          <p:cNvPicPr>
            <a:picLocks noChangeAspect="1"/>
          </p:cNvPicPr>
          <p:nvPr/>
        </p:nvPicPr>
        <p:blipFill>
          <a:blip r:embed="rId3"/>
          <a:stretch>
            <a:fillRect/>
          </a:stretch>
        </p:blipFill>
        <p:spPr>
          <a:xfrm>
            <a:off x="5868705" y="5022290"/>
            <a:ext cx="1085850" cy="590550"/>
          </a:xfrm>
          <a:prstGeom prst="rect">
            <a:avLst/>
          </a:prstGeom>
        </p:spPr>
      </p:pic>
      <p:pic>
        <p:nvPicPr>
          <p:cNvPr id="31" name="Picture 30">
            <a:extLst>
              <a:ext uri="{FF2B5EF4-FFF2-40B4-BE49-F238E27FC236}">
                <a16:creationId xmlns:a16="http://schemas.microsoft.com/office/drawing/2014/main" id="{98D0DED9-9F60-4320-8141-F29543FB8531}"/>
              </a:ext>
            </a:extLst>
          </p:cNvPr>
          <p:cNvPicPr>
            <a:picLocks noChangeAspect="1"/>
          </p:cNvPicPr>
          <p:nvPr/>
        </p:nvPicPr>
        <p:blipFill>
          <a:blip r:embed="rId4"/>
          <a:stretch>
            <a:fillRect/>
          </a:stretch>
        </p:blipFill>
        <p:spPr>
          <a:xfrm>
            <a:off x="2928665" y="5695017"/>
            <a:ext cx="2016559" cy="488735"/>
          </a:xfrm>
          <a:prstGeom prst="rect">
            <a:avLst/>
          </a:prstGeom>
        </p:spPr>
      </p:pic>
      <p:sp>
        <p:nvSpPr>
          <p:cNvPr id="32" name="TextBox 31">
            <a:extLst>
              <a:ext uri="{FF2B5EF4-FFF2-40B4-BE49-F238E27FC236}">
                <a16:creationId xmlns:a16="http://schemas.microsoft.com/office/drawing/2014/main" id="{105C6A7C-1102-4F50-ABFE-9BD8807A218E}"/>
              </a:ext>
            </a:extLst>
          </p:cNvPr>
          <p:cNvSpPr txBox="1"/>
          <p:nvPr/>
        </p:nvSpPr>
        <p:spPr>
          <a:xfrm>
            <a:off x="3757573" y="5567643"/>
            <a:ext cx="1116271" cy="307777"/>
          </a:xfrm>
          <a:prstGeom prst="rect">
            <a:avLst/>
          </a:prstGeom>
          <a:noFill/>
        </p:spPr>
        <p:txBody>
          <a:bodyPr wrap="square" rtlCol="0">
            <a:spAutoFit/>
          </a:bodyPr>
          <a:lstStyle/>
          <a:p>
            <a:r>
              <a:rPr lang="en-US" sz="1400" dirty="0">
                <a:solidFill>
                  <a:schemeClr val="bg2">
                    <a:lumMod val="50000"/>
                  </a:schemeClr>
                </a:solidFill>
              </a:rPr>
              <a:t>total = 0.84</a:t>
            </a:r>
          </a:p>
        </p:txBody>
      </p:sp>
      <p:sp>
        <p:nvSpPr>
          <p:cNvPr id="34" name="TextBox 33">
            <a:extLst>
              <a:ext uri="{FF2B5EF4-FFF2-40B4-BE49-F238E27FC236}">
                <a16:creationId xmlns:a16="http://schemas.microsoft.com/office/drawing/2014/main" id="{ACD29332-2740-4A35-AA26-828DAC13EC0C}"/>
              </a:ext>
            </a:extLst>
          </p:cNvPr>
          <p:cNvSpPr txBox="1"/>
          <p:nvPr/>
        </p:nvSpPr>
        <p:spPr>
          <a:xfrm rot="20006960">
            <a:off x="5912551" y="4950731"/>
            <a:ext cx="1116271" cy="307777"/>
          </a:xfrm>
          <a:prstGeom prst="rect">
            <a:avLst/>
          </a:prstGeom>
          <a:noFill/>
        </p:spPr>
        <p:txBody>
          <a:bodyPr wrap="square" rtlCol="0">
            <a:spAutoFit/>
          </a:bodyPr>
          <a:lstStyle/>
          <a:p>
            <a:r>
              <a:rPr lang="en-US" sz="1400" dirty="0">
                <a:solidFill>
                  <a:schemeClr val="bg2">
                    <a:lumMod val="50000"/>
                  </a:schemeClr>
                </a:solidFill>
              </a:rPr>
              <a:t>total = 6.78</a:t>
            </a:r>
          </a:p>
        </p:txBody>
      </p:sp>
      <p:grpSp>
        <p:nvGrpSpPr>
          <p:cNvPr id="40" name="Group 39">
            <a:extLst>
              <a:ext uri="{FF2B5EF4-FFF2-40B4-BE49-F238E27FC236}">
                <a16:creationId xmlns:a16="http://schemas.microsoft.com/office/drawing/2014/main" id="{2E4F9AA5-BDF8-4BC0-8FE9-22A59D55E3A1}"/>
              </a:ext>
            </a:extLst>
          </p:cNvPr>
          <p:cNvGrpSpPr/>
          <p:nvPr/>
        </p:nvGrpSpPr>
        <p:grpSpPr>
          <a:xfrm>
            <a:off x="7361041" y="1893592"/>
            <a:ext cx="3499279" cy="715330"/>
            <a:chOff x="7362021" y="2184604"/>
            <a:chExt cx="3499279" cy="715330"/>
          </a:xfrm>
        </p:grpSpPr>
        <p:sp>
          <p:nvSpPr>
            <p:cNvPr id="41" name="TextBox 40">
              <a:extLst>
                <a:ext uri="{FF2B5EF4-FFF2-40B4-BE49-F238E27FC236}">
                  <a16:creationId xmlns:a16="http://schemas.microsoft.com/office/drawing/2014/main" id="{C6CCDF6C-1BC6-4C3F-866E-124400C528D3}"/>
                </a:ext>
              </a:extLst>
            </p:cNvPr>
            <p:cNvSpPr txBox="1"/>
            <p:nvPr/>
          </p:nvSpPr>
          <p:spPr>
            <a:xfrm>
              <a:off x="7739108" y="2438269"/>
              <a:ext cx="3122192" cy="461665"/>
            </a:xfrm>
            <a:prstGeom prst="rect">
              <a:avLst/>
            </a:prstGeom>
            <a:noFill/>
          </p:spPr>
          <p:txBody>
            <a:bodyPr wrap="square" rtlCol="0">
              <a:spAutoFit/>
            </a:bodyPr>
            <a:lstStyle/>
            <a:p>
              <a:r>
                <a:rPr lang="en-US" sz="1200" dirty="0"/>
                <a:t>health conditions:</a:t>
              </a:r>
            </a:p>
            <a:p>
              <a:r>
                <a:rPr lang="en-US" sz="1200" dirty="0"/>
                <a:t>respiratory, cardiovascular &amp; accidents, injury</a:t>
              </a:r>
            </a:p>
          </p:txBody>
        </p:sp>
        <p:pic>
          <p:nvPicPr>
            <p:cNvPr id="42" name="Picture 41">
              <a:extLst>
                <a:ext uri="{FF2B5EF4-FFF2-40B4-BE49-F238E27FC236}">
                  <a16:creationId xmlns:a16="http://schemas.microsoft.com/office/drawing/2014/main" id="{A17A6281-76D4-4B34-9914-09E4770F31D2}"/>
                </a:ext>
              </a:extLst>
            </p:cNvPr>
            <p:cNvPicPr>
              <a:picLocks noChangeAspect="1"/>
            </p:cNvPicPr>
            <p:nvPr/>
          </p:nvPicPr>
          <p:blipFill>
            <a:blip r:embed="rId5"/>
            <a:stretch>
              <a:fillRect/>
            </a:stretch>
          </p:blipFill>
          <p:spPr>
            <a:xfrm>
              <a:off x="7362022" y="2508525"/>
              <a:ext cx="238125" cy="152400"/>
            </a:xfrm>
            <a:prstGeom prst="rect">
              <a:avLst/>
            </a:prstGeom>
          </p:spPr>
        </p:pic>
        <p:pic>
          <p:nvPicPr>
            <p:cNvPr id="43" name="Picture 42">
              <a:extLst>
                <a:ext uri="{FF2B5EF4-FFF2-40B4-BE49-F238E27FC236}">
                  <a16:creationId xmlns:a16="http://schemas.microsoft.com/office/drawing/2014/main" id="{DD1F5790-1822-403B-96EC-3F74F61629A3}"/>
                </a:ext>
              </a:extLst>
            </p:cNvPr>
            <p:cNvPicPr>
              <a:picLocks noChangeAspect="1"/>
            </p:cNvPicPr>
            <p:nvPr/>
          </p:nvPicPr>
          <p:blipFill>
            <a:blip r:embed="rId6"/>
            <a:stretch>
              <a:fillRect/>
            </a:stretch>
          </p:blipFill>
          <p:spPr>
            <a:xfrm>
              <a:off x="7362021" y="2248006"/>
              <a:ext cx="238125" cy="180975"/>
            </a:xfrm>
            <a:prstGeom prst="rect">
              <a:avLst/>
            </a:prstGeom>
          </p:spPr>
        </p:pic>
        <p:sp>
          <p:nvSpPr>
            <p:cNvPr id="44" name="TextBox 43">
              <a:extLst>
                <a:ext uri="{FF2B5EF4-FFF2-40B4-BE49-F238E27FC236}">
                  <a16:creationId xmlns:a16="http://schemas.microsoft.com/office/drawing/2014/main" id="{75FEAE70-C31D-4AA5-BABC-C04FCCDD430C}"/>
                </a:ext>
              </a:extLst>
            </p:cNvPr>
            <p:cNvSpPr txBox="1"/>
            <p:nvPr/>
          </p:nvSpPr>
          <p:spPr>
            <a:xfrm>
              <a:off x="7739108" y="2184604"/>
              <a:ext cx="2135980" cy="276999"/>
            </a:xfrm>
            <a:prstGeom prst="rect">
              <a:avLst/>
            </a:prstGeom>
            <a:noFill/>
          </p:spPr>
          <p:txBody>
            <a:bodyPr wrap="square">
              <a:spAutoFit/>
            </a:bodyPr>
            <a:lstStyle/>
            <a:p>
              <a:r>
                <a:rPr lang="en-US" sz="1200" dirty="0"/>
                <a:t>health conditions: all</a:t>
              </a:r>
            </a:p>
          </p:txBody>
        </p:sp>
      </p:grpSp>
      <p:pic>
        <p:nvPicPr>
          <p:cNvPr id="29" name="Picture 28">
            <a:extLst>
              <a:ext uri="{FF2B5EF4-FFF2-40B4-BE49-F238E27FC236}">
                <a16:creationId xmlns:a16="http://schemas.microsoft.com/office/drawing/2014/main" id="{91695F1B-8F68-4F56-9127-4980AD2C25D2}"/>
              </a:ext>
            </a:extLst>
          </p:cNvPr>
          <p:cNvPicPr>
            <a:picLocks noChangeAspect="1"/>
          </p:cNvPicPr>
          <p:nvPr/>
        </p:nvPicPr>
        <p:blipFill>
          <a:blip r:embed="rId7"/>
          <a:stretch>
            <a:fillRect/>
          </a:stretch>
        </p:blipFill>
        <p:spPr>
          <a:xfrm>
            <a:off x="950317" y="5195400"/>
            <a:ext cx="1465552" cy="368636"/>
          </a:xfrm>
          <a:prstGeom prst="rect">
            <a:avLst/>
          </a:prstGeom>
        </p:spPr>
      </p:pic>
    </p:spTree>
    <p:extLst>
      <p:ext uri="{BB962C8B-B14F-4D97-AF65-F5344CB8AC3E}">
        <p14:creationId xmlns:p14="http://schemas.microsoft.com/office/powerpoint/2010/main" val="2384114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02C43101-D97C-4004-B226-FC1D6EDBF179}"/>
              </a:ext>
            </a:extLst>
          </p:cNvPr>
          <p:cNvSpPr/>
          <p:nvPr/>
        </p:nvSpPr>
        <p:spPr>
          <a:xfrm>
            <a:off x="453505" y="1404198"/>
            <a:ext cx="11238310" cy="520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27" name="TextBox 26">
            <a:extLst>
              <a:ext uri="{FF2B5EF4-FFF2-40B4-BE49-F238E27FC236}">
                <a16:creationId xmlns:a16="http://schemas.microsoft.com/office/drawing/2014/main" id="{FFF5B8BB-4F36-4197-A877-050DEC4C39BB}"/>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Data – the issue of patient record linkage</a:t>
            </a:r>
          </a:p>
        </p:txBody>
      </p:sp>
      <p:grpSp>
        <p:nvGrpSpPr>
          <p:cNvPr id="72" name="Group 71">
            <a:extLst>
              <a:ext uri="{FF2B5EF4-FFF2-40B4-BE49-F238E27FC236}">
                <a16:creationId xmlns:a16="http://schemas.microsoft.com/office/drawing/2014/main" id="{0DBB289E-D8AB-4F92-A01C-32EA570CCDDD}"/>
              </a:ext>
            </a:extLst>
          </p:cNvPr>
          <p:cNvGrpSpPr/>
          <p:nvPr/>
        </p:nvGrpSpPr>
        <p:grpSpPr>
          <a:xfrm>
            <a:off x="4053704" y="2801034"/>
            <a:ext cx="3430577" cy="2641363"/>
            <a:chOff x="7798158" y="2055265"/>
            <a:chExt cx="3430577" cy="2532685"/>
          </a:xfrm>
        </p:grpSpPr>
        <p:grpSp>
          <p:nvGrpSpPr>
            <p:cNvPr id="74" name="Group 73">
              <a:extLst>
                <a:ext uri="{FF2B5EF4-FFF2-40B4-BE49-F238E27FC236}">
                  <a16:creationId xmlns:a16="http://schemas.microsoft.com/office/drawing/2014/main" id="{934534DF-2A1C-4FE8-A2D8-6A9BD470C3C3}"/>
                </a:ext>
              </a:extLst>
            </p:cNvPr>
            <p:cNvGrpSpPr/>
            <p:nvPr/>
          </p:nvGrpSpPr>
          <p:grpSpPr>
            <a:xfrm>
              <a:off x="7798158" y="2055265"/>
              <a:ext cx="3430577" cy="2532685"/>
              <a:chOff x="7353579" y="3273009"/>
              <a:chExt cx="3430577" cy="2532685"/>
            </a:xfrm>
          </p:grpSpPr>
          <p:grpSp>
            <p:nvGrpSpPr>
              <p:cNvPr id="76" name="Group 75">
                <a:extLst>
                  <a:ext uri="{FF2B5EF4-FFF2-40B4-BE49-F238E27FC236}">
                    <a16:creationId xmlns:a16="http://schemas.microsoft.com/office/drawing/2014/main" id="{BB0869E4-C3BA-41C7-BCDE-8542FE051C8A}"/>
                  </a:ext>
                </a:extLst>
              </p:cNvPr>
              <p:cNvGrpSpPr/>
              <p:nvPr/>
            </p:nvGrpSpPr>
            <p:grpSpPr>
              <a:xfrm>
                <a:off x="8485055" y="3273009"/>
                <a:ext cx="713779" cy="691842"/>
                <a:chOff x="8485055" y="3273009"/>
                <a:chExt cx="713779" cy="691842"/>
              </a:xfrm>
            </p:grpSpPr>
            <p:pic>
              <p:nvPicPr>
                <p:cNvPr id="88" name="Picture 87">
                  <a:extLst>
                    <a:ext uri="{FF2B5EF4-FFF2-40B4-BE49-F238E27FC236}">
                      <a16:creationId xmlns:a16="http://schemas.microsoft.com/office/drawing/2014/main" id="{C44B5942-587D-47E7-A6DA-76C2CE2292AE}"/>
                    </a:ext>
                  </a:extLst>
                </p:cNvPr>
                <p:cNvPicPr>
                  <a:picLocks noChangeAspect="1"/>
                </p:cNvPicPr>
                <p:nvPr/>
              </p:nvPicPr>
              <p:blipFill>
                <a:blip r:embed="rId2"/>
                <a:stretch>
                  <a:fillRect/>
                </a:stretch>
              </p:blipFill>
              <p:spPr>
                <a:xfrm>
                  <a:off x="8605307" y="3519230"/>
                  <a:ext cx="403581" cy="445621"/>
                </a:xfrm>
                <a:prstGeom prst="rect">
                  <a:avLst/>
                </a:prstGeom>
              </p:spPr>
            </p:pic>
            <p:sp>
              <p:nvSpPr>
                <p:cNvPr id="89" name="TextBox 88">
                  <a:extLst>
                    <a:ext uri="{FF2B5EF4-FFF2-40B4-BE49-F238E27FC236}">
                      <a16:creationId xmlns:a16="http://schemas.microsoft.com/office/drawing/2014/main" id="{8BC365C6-1FEC-46FE-83A2-AE0C9A0849D9}"/>
                    </a:ext>
                  </a:extLst>
                </p:cNvPr>
                <p:cNvSpPr txBox="1"/>
                <p:nvPr/>
              </p:nvSpPr>
              <p:spPr>
                <a:xfrm>
                  <a:off x="8485055" y="3273009"/>
                  <a:ext cx="713779" cy="246221"/>
                </a:xfrm>
                <a:prstGeom prst="rect">
                  <a:avLst/>
                </a:prstGeom>
                <a:noFill/>
              </p:spPr>
              <p:txBody>
                <a:bodyPr wrap="square" rtlCol="0">
                  <a:spAutoFit/>
                </a:bodyPr>
                <a:lstStyle/>
                <a:p>
                  <a:r>
                    <a:rPr lang="en-US" sz="1000" dirty="0"/>
                    <a:t>Birth DB</a:t>
                  </a:r>
                </a:p>
              </p:txBody>
            </p:sp>
          </p:grpSp>
          <p:grpSp>
            <p:nvGrpSpPr>
              <p:cNvPr id="77" name="Group 76">
                <a:extLst>
                  <a:ext uri="{FF2B5EF4-FFF2-40B4-BE49-F238E27FC236}">
                    <a16:creationId xmlns:a16="http://schemas.microsoft.com/office/drawing/2014/main" id="{A09E913E-3175-4842-A6D4-E7AAA636E2ED}"/>
                  </a:ext>
                </a:extLst>
              </p:cNvPr>
              <p:cNvGrpSpPr/>
              <p:nvPr/>
            </p:nvGrpSpPr>
            <p:grpSpPr>
              <a:xfrm>
                <a:off x="7353579" y="5126607"/>
                <a:ext cx="803910" cy="679087"/>
                <a:chOff x="7893540" y="5033285"/>
                <a:chExt cx="803910" cy="679087"/>
              </a:xfrm>
            </p:grpSpPr>
            <p:pic>
              <p:nvPicPr>
                <p:cNvPr id="86" name="Picture 85">
                  <a:extLst>
                    <a:ext uri="{FF2B5EF4-FFF2-40B4-BE49-F238E27FC236}">
                      <a16:creationId xmlns:a16="http://schemas.microsoft.com/office/drawing/2014/main" id="{9CBE0B37-FF58-48BA-9B1D-CA85C37EABE8}"/>
                    </a:ext>
                  </a:extLst>
                </p:cNvPr>
                <p:cNvPicPr>
                  <a:picLocks noChangeAspect="1"/>
                </p:cNvPicPr>
                <p:nvPr/>
              </p:nvPicPr>
              <p:blipFill>
                <a:blip r:embed="rId3"/>
                <a:stretch>
                  <a:fillRect/>
                </a:stretch>
              </p:blipFill>
              <p:spPr>
                <a:xfrm>
                  <a:off x="8082985" y="5033285"/>
                  <a:ext cx="383111" cy="432866"/>
                </a:xfrm>
                <a:prstGeom prst="rect">
                  <a:avLst/>
                </a:prstGeom>
              </p:spPr>
            </p:pic>
            <p:sp>
              <p:nvSpPr>
                <p:cNvPr id="87" name="TextBox 86">
                  <a:extLst>
                    <a:ext uri="{FF2B5EF4-FFF2-40B4-BE49-F238E27FC236}">
                      <a16:creationId xmlns:a16="http://schemas.microsoft.com/office/drawing/2014/main" id="{714ECB57-4A42-4578-8BEE-C6268015638A}"/>
                    </a:ext>
                  </a:extLst>
                </p:cNvPr>
                <p:cNvSpPr txBox="1"/>
                <p:nvPr/>
              </p:nvSpPr>
              <p:spPr>
                <a:xfrm>
                  <a:off x="7893540" y="5466151"/>
                  <a:ext cx="803910" cy="246221"/>
                </a:xfrm>
                <a:prstGeom prst="rect">
                  <a:avLst/>
                </a:prstGeom>
                <a:noFill/>
              </p:spPr>
              <p:txBody>
                <a:bodyPr wrap="square" rtlCol="0">
                  <a:spAutoFit/>
                </a:bodyPr>
                <a:lstStyle/>
                <a:p>
                  <a:r>
                    <a:rPr lang="en-US" sz="1000" dirty="0"/>
                    <a:t>Hospital DB</a:t>
                  </a:r>
                </a:p>
              </p:txBody>
            </p:sp>
          </p:grpSp>
          <p:grpSp>
            <p:nvGrpSpPr>
              <p:cNvPr id="78" name="Group 77">
                <a:extLst>
                  <a:ext uri="{FF2B5EF4-FFF2-40B4-BE49-F238E27FC236}">
                    <a16:creationId xmlns:a16="http://schemas.microsoft.com/office/drawing/2014/main" id="{25E146AB-C134-4E61-B7A1-CAD2208F440E}"/>
                  </a:ext>
                </a:extLst>
              </p:cNvPr>
              <p:cNvGrpSpPr/>
              <p:nvPr/>
            </p:nvGrpSpPr>
            <p:grpSpPr>
              <a:xfrm>
                <a:off x="9980246" y="5122258"/>
                <a:ext cx="803910" cy="679087"/>
                <a:chOff x="9363756" y="5033285"/>
                <a:chExt cx="803910" cy="679087"/>
              </a:xfrm>
            </p:grpSpPr>
            <p:pic>
              <p:nvPicPr>
                <p:cNvPr id="84" name="Picture 83">
                  <a:extLst>
                    <a:ext uri="{FF2B5EF4-FFF2-40B4-BE49-F238E27FC236}">
                      <a16:creationId xmlns:a16="http://schemas.microsoft.com/office/drawing/2014/main" id="{B4861BFF-4389-45D3-9594-3FE3590400DD}"/>
                    </a:ext>
                  </a:extLst>
                </p:cNvPr>
                <p:cNvPicPr>
                  <a:picLocks noChangeAspect="1"/>
                </p:cNvPicPr>
                <p:nvPr/>
              </p:nvPicPr>
              <p:blipFill>
                <a:blip r:embed="rId3"/>
                <a:stretch>
                  <a:fillRect/>
                </a:stretch>
              </p:blipFill>
              <p:spPr>
                <a:xfrm>
                  <a:off x="9368752" y="5033285"/>
                  <a:ext cx="383111" cy="432866"/>
                </a:xfrm>
                <a:prstGeom prst="rect">
                  <a:avLst/>
                </a:prstGeom>
              </p:spPr>
            </p:pic>
            <p:sp>
              <p:nvSpPr>
                <p:cNvPr id="85" name="TextBox 84">
                  <a:extLst>
                    <a:ext uri="{FF2B5EF4-FFF2-40B4-BE49-F238E27FC236}">
                      <a16:creationId xmlns:a16="http://schemas.microsoft.com/office/drawing/2014/main" id="{AAE7DAE3-7AE0-4EA0-97F0-1D66B9C2677C}"/>
                    </a:ext>
                  </a:extLst>
                </p:cNvPr>
                <p:cNvSpPr txBox="1"/>
                <p:nvPr/>
              </p:nvSpPr>
              <p:spPr>
                <a:xfrm>
                  <a:off x="9363756" y="5466151"/>
                  <a:ext cx="803910" cy="246221"/>
                </a:xfrm>
                <a:prstGeom prst="rect">
                  <a:avLst/>
                </a:prstGeom>
                <a:noFill/>
              </p:spPr>
              <p:txBody>
                <a:bodyPr wrap="square" rtlCol="0">
                  <a:spAutoFit/>
                </a:bodyPr>
                <a:lstStyle/>
                <a:p>
                  <a:r>
                    <a:rPr lang="en-US" sz="1000" dirty="0"/>
                    <a:t>ER DB</a:t>
                  </a:r>
                </a:p>
              </p:txBody>
            </p:sp>
          </p:grpSp>
          <p:sp>
            <p:nvSpPr>
              <p:cNvPr id="79" name="TextBox 78">
                <a:extLst>
                  <a:ext uri="{FF2B5EF4-FFF2-40B4-BE49-F238E27FC236}">
                    <a16:creationId xmlns:a16="http://schemas.microsoft.com/office/drawing/2014/main" id="{677EF436-F8A7-4707-B134-C99639E14E53}"/>
                  </a:ext>
                </a:extLst>
              </p:cNvPr>
              <p:cNvSpPr txBox="1"/>
              <p:nvPr/>
            </p:nvSpPr>
            <p:spPr>
              <a:xfrm rot="18574348">
                <a:off x="7585596" y="4273494"/>
                <a:ext cx="1137592" cy="307777"/>
              </a:xfrm>
              <a:prstGeom prst="rect">
                <a:avLst/>
              </a:prstGeom>
              <a:noFill/>
            </p:spPr>
            <p:txBody>
              <a:bodyPr wrap="square" rtlCol="0">
                <a:spAutoFit/>
              </a:bodyPr>
              <a:lstStyle/>
              <a:p>
                <a:r>
                  <a:rPr lang="en-US" sz="1400" dirty="0"/>
                  <a:t>SSN link = 3%</a:t>
                </a:r>
              </a:p>
            </p:txBody>
          </p:sp>
          <p:sp>
            <p:nvSpPr>
              <p:cNvPr id="80" name="TextBox 79">
                <a:extLst>
                  <a:ext uri="{FF2B5EF4-FFF2-40B4-BE49-F238E27FC236}">
                    <a16:creationId xmlns:a16="http://schemas.microsoft.com/office/drawing/2014/main" id="{60C7C98E-0137-4F62-9EE0-963668E3BD43}"/>
                  </a:ext>
                </a:extLst>
              </p:cNvPr>
              <p:cNvSpPr txBox="1"/>
              <p:nvPr/>
            </p:nvSpPr>
            <p:spPr>
              <a:xfrm rot="2391599">
                <a:off x="8969598" y="4311181"/>
                <a:ext cx="1308160" cy="295114"/>
              </a:xfrm>
              <a:prstGeom prst="rect">
                <a:avLst/>
              </a:prstGeom>
              <a:noFill/>
            </p:spPr>
            <p:txBody>
              <a:bodyPr wrap="square" rtlCol="0">
                <a:spAutoFit/>
              </a:bodyPr>
              <a:lstStyle/>
              <a:p>
                <a:r>
                  <a:rPr lang="en-US" sz="1400" dirty="0"/>
                  <a:t>SSN link = 3%</a:t>
                </a:r>
              </a:p>
            </p:txBody>
          </p:sp>
          <p:cxnSp>
            <p:nvCxnSpPr>
              <p:cNvPr id="81" name="Straight Connector 80">
                <a:extLst>
                  <a:ext uri="{FF2B5EF4-FFF2-40B4-BE49-F238E27FC236}">
                    <a16:creationId xmlns:a16="http://schemas.microsoft.com/office/drawing/2014/main" id="{0A266ECC-95DE-4279-82FB-3CEFF9CF1ABE}"/>
                  </a:ext>
                </a:extLst>
              </p:cNvPr>
              <p:cNvCxnSpPr>
                <a:cxnSpLocks/>
              </p:cNvCxnSpPr>
              <p:nvPr/>
            </p:nvCxnSpPr>
            <p:spPr>
              <a:xfrm flipH="1">
                <a:off x="7845130" y="4058612"/>
                <a:ext cx="767278" cy="919899"/>
              </a:xfrm>
              <a:prstGeom prst="line">
                <a:avLst/>
              </a:prstGeom>
            </p:spPr>
            <p:style>
              <a:lnRef idx="1">
                <a:schemeClr val="accent3"/>
              </a:lnRef>
              <a:fillRef idx="0">
                <a:schemeClr val="accent3"/>
              </a:fillRef>
              <a:effectRef idx="0">
                <a:schemeClr val="accent3"/>
              </a:effectRef>
              <a:fontRef idx="minor">
                <a:schemeClr val="tx1"/>
              </a:fontRef>
            </p:style>
          </p:cxnSp>
          <p:cxnSp>
            <p:nvCxnSpPr>
              <p:cNvPr id="82" name="Straight Connector 81">
                <a:extLst>
                  <a:ext uri="{FF2B5EF4-FFF2-40B4-BE49-F238E27FC236}">
                    <a16:creationId xmlns:a16="http://schemas.microsoft.com/office/drawing/2014/main" id="{139EA6C2-4D1B-46EF-825A-77626838B232}"/>
                  </a:ext>
                </a:extLst>
              </p:cNvPr>
              <p:cNvCxnSpPr>
                <a:cxnSpLocks/>
              </p:cNvCxnSpPr>
              <p:nvPr/>
            </p:nvCxnSpPr>
            <p:spPr>
              <a:xfrm>
                <a:off x="8954675" y="4064162"/>
                <a:ext cx="1025571" cy="839037"/>
              </a:xfrm>
              <a:prstGeom prst="line">
                <a:avLst/>
              </a:prstGeom>
            </p:spPr>
            <p:style>
              <a:lnRef idx="1">
                <a:schemeClr val="accent3"/>
              </a:lnRef>
              <a:fillRef idx="0">
                <a:schemeClr val="accent3"/>
              </a:fillRef>
              <a:effectRef idx="0">
                <a:schemeClr val="accent3"/>
              </a:effectRef>
              <a:fontRef idx="minor">
                <a:schemeClr val="tx1"/>
              </a:fontRef>
            </p:style>
          </p:cxnSp>
          <p:cxnSp>
            <p:nvCxnSpPr>
              <p:cNvPr id="83" name="Straight Connector 82">
                <a:extLst>
                  <a:ext uri="{FF2B5EF4-FFF2-40B4-BE49-F238E27FC236}">
                    <a16:creationId xmlns:a16="http://schemas.microsoft.com/office/drawing/2014/main" id="{070FE662-B954-4096-ACB2-4BD8E19017E1}"/>
                  </a:ext>
                </a:extLst>
              </p:cNvPr>
              <p:cNvCxnSpPr>
                <a:cxnSpLocks/>
              </p:cNvCxnSpPr>
              <p:nvPr/>
            </p:nvCxnSpPr>
            <p:spPr>
              <a:xfrm flipH="1">
                <a:off x="8187447" y="5343040"/>
                <a:ext cx="1549101" cy="0"/>
              </a:xfrm>
              <a:prstGeom prst="line">
                <a:avLst/>
              </a:prstGeom>
            </p:spPr>
            <p:style>
              <a:lnRef idx="1">
                <a:schemeClr val="accent3"/>
              </a:lnRef>
              <a:fillRef idx="0">
                <a:schemeClr val="accent3"/>
              </a:fillRef>
              <a:effectRef idx="0">
                <a:schemeClr val="accent3"/>
              </a:effectRef>
              <a:fontRef idx="minor">
                <a:schemeClr val="tx1"/>
              </a:fontRef>
            </p:style>
          </p:cxnSp>
        </p:grpSp>
        <p:pic>
          <p:nvPicPr>
            <p:cNvPr id="75" name="Picture 74">
              <a:extLst>
                <a:ext uri="{FF2B5EF4-FFF2-40B4-BE49-F238E27FC236}">
                  <a16:creationId xmlns:a16="http://schemas.microsoft.com/office/drawing/2014/main" id="{14CC85EE-1E7F-4BDE-9D2E-E19F9E0A1A2C}"/>
                </a:ext>
              </a:extLst>
            </p:cNvPr>
            <p:cNvPicPr>
              <a:picLocks noChangeAspect="1"/>
            </p:cNvPicPr>
            <p:nvPr/>
          </p:nvPicPr>
          <p:blipFill>
            <a:blip r:embed="rId4"/>
            <a:stretch>
              <a:fillRect/>
            </a:stretch>
          </p:blipFill>
          <p:spPr>
            <a:xfrm>
              <a:off x="9049886" y="2292365"/>
              <a:ext cx="403910" cy="469855"/>
            </a:xfrm>
            <a:prstGeom prst="rect">
              <a:avLst/>
            </a:prstGeom>
          </p:spPr>
        </p:pic>
      </p:grpSp>
      <p:sp>
        <p:nvSpPr>
          <p:cNvPr id="96" name="TextBox 95">
            <a:extLst>
              <a:ext uri="{FF2B5EF4-FFF2-40B4-BE49-F238E27FC236}">
                <a16:creationId xmlns:a16="http://schemas.microsoft.com/office/drawing/2014/main" id="{68B46D90-2F99-4257-A625-26A0EA4F3B59}"/>
              </a:ext>
            </a:extLst>
          </p:cNvPr>
          <p:cNvSpPr txBox="1"/>
          <p:nvPr/>
        </p:nvSpPr>
        <p:spPr>
          <a:xfrm>
            <a:off x="3007664" y="1960430"/>
            <a:ext cx="5068809" cy="523220"/>
          </a:xfrm>
          <a:prstGeom prst="rect">
            <a:avLst/>
          </a:prstGeom>
          <a:noFill/>
        </p:spPr>
        <p:txBody>
          <a:bodyPr wrap="square" rtlCol="0">
            <a:spAutoFit/>
          </a:bodyPr>
          <a:lstStyle/>
          <a:p>
            <a:pPr algn="ctr"/>
            <a:r>
              <a:rPr lang="en-US" sz="1400" dirty="0"/>
              <a:t>Goal for analysis: identify which patients in the Hospital/ER DB refer to the same entity in the Birth DB?</a:t>
            </a:r>
          </a:p>
        </p:txBody>
      </p:sp>
    </p:spTree>
    <p:extLst>
      <p:ext uri="{BB962C8B-B14F-4D97-AF65-F5344CB8AC3E}">
        <p14:creationId xmlns:p14="http://schemas.microsoft.com/office/powerpoint/2010/main" val="412618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8BC5C007-4689-46C1-A499-AC2003BC9A70}"/>
              </a:ext>
            </a:extLst>
          </p:cNvPr>
          <p:cNvSpPr txBox="1"/>
          <p:nvPr/>
        </p:nvSpPr>
        <p:spPr>
          <a:xfrm>
            <a:off x="228979" y="265179"/>
            <a:ext cx="3395650" cy="369332"/>
          </a:xfrm>
          <a:prstGeom prst="rect">
            <a:avLst/>
          </a:prstGeom>
          <a:noFill/>
        </p:spPr>
        <p:txBody>
          <a:bodyPr wrap="square">
            <a:spAutoFit/>
          </a:bodyPr>
          <a:lstStyle/>
          <a:p>
            <a:pPr algn="ctr"/>
            <a:r>
              <a:rPr lang="en-US" dirty="0">
                <a:ea typeface="+mj-ea"/>
                <a:cs typeface="+mj-cs"/>
              </a:rPr>
              <a:t>the issue of patient record linkage</a:t>
            </a:r>
          </a:p>
        </p:txBody>
      </p:sp>
      <p:pic>
        <p:nvPicPr>
          <p:cNvPr id="7" name="Picture 6">
            <a:extLst>
              <a:ext uri="{FF2B5EF4-FFF2-40B4-BE49-F238E27FC236}">
                <a16:creationId xmlns:a16="http://schemas.microsoft.com/office/drawing/2014/main" id="{7D6A4FE1-F40A-43B8-9740-062CB27E86A6}"/>
              </a:ext>
            </a:extLst>
          </p:cNvPr>
          <p:cNvPicPr>
            <a:picLocks noChangeAspect="1"/>
          </p:cNvPicPr>
          <p:nvPr/>
        </p:nvPicPr>
        <p:blipFill>
          <a:blip r:embed="rId2"/>
          <a:stretch>
            <a:fillRect/>
          </a:stretch>
        </p:blipFill>
        <p:spPr>
          <a:xfrm>
            <a:off x="287453" y="752232"/>
            <a:ext cx="2096239" cy="5840589"/>
          </a:xfrm>
          <a:prstGeom prst="rect">
            <a:avLst/>
          </a:prstGeom>
        </p:spPr>
      </p:pic>
      <p:pic>
        <p:nvPicPr>
          <p:cNvPr id="8" name="Picture 7">
            <a:extLst>
              <a:ext uri="{FF2B5EF4-FFF2-40B4-BE49-F238E27FC236}">
                <a16:creationId xmlns:a16="http://schemas.microsoft.com/office/drawing/2014/main" id="{7FC55A38-C55A-4AA5-B105-5B107D50AFD7}"/>
              </a:ext>
            </a:extLst>
          </p:cNvPr>
          <p:cNvPicPr>
            <a:picLocks noChangeAspect="1"/>
          </p:cNvPicPr>
          <p:nvPr/>
        </p:nvPicPr>
        <p:blipFill>
          <a:blip r:embed="rId3"/>
          <a:stretch>
            <a:fillRect/>
          </a:stretch>
        </p:blipFill>
        <p:spPr>
          <a:xfrm>
            <a:off x="2631712" y="1602702"/>
            <a:ext cx="9429143" cy="1705271"/>
          </a:xfrm>
          <a:prstGeom prst="rect">
            <a:avLst/>
          </a:prstGeom>
        </p:spPr>
      </p:pic>
      <p:sp>
        <p:nvSpPr>
          <p:cNvPr id="11" name="Rectangle: Rounded Corners 10">
            <a:extLst>
              <a:ext uri="{FF2B5EF4-FFF2-40B4-BE49-F238E27FC236}">
                <a16:creationId xmlns:a16="http://schemas.microsoft.com/office/drawing/2014/main" id="{5B58254E-57E8-4EA3-9858-B82B3B1E91FE}"/>
              </a:ext>
            </a:extLst>
          </p:cNvPr>
          <p:cNvSpPr/>
          <p:nvPr/>
        </p:nvSpPr>
        <p:spPr>
          <a:xfrm>
            <a:off x="656492" y="2046653"/>
            <a:ext cx="1359877" cy="554892"/>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3">
            <a:extLst>
              <a:ext uri="{FF2B5EF4-FFF2-40B4-BE49-F238E27FC236}">
                <a16:creationId xmlns:a16="http://schemas.microsoft.com/office/drawing/2014/main" id="{622167DC-E2BC-43AC-986B-893D2BB89AF0}"/>
              </a:ext>
            </a:extLst>
          </p:cNvPr>
          <p:cNvSpPr txBox="1"/>
          <p:nvPr/>
        </p:nvSpPr>
        <p:spPr>
          <a:xfrm>
            <a:off x="655633" y="2046653"/>
            <a:ext cx="1359878" cy="5334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t>Blocking</a:t>
            </a:r>
          </a:p>
        </p:txBody>
      </p:sp>
      <p:pic>
        <p:nvPicPr>
          <p:cNvPr id="3" name="Picture 2">
            <a:extLst>
              <a:ext uri="{FF2B5EF4-FFF2-40B4-BE49-F238E27FC236}">
                <a16:creationId xmlns:a16="http://schemas.microsoft.com/office/drawing/2014/main" id="{4BE340CE-497B-43B7-96DB-ED0C49B9222A}"/>
              </a:ext>
            </a:extLst>
          </p:cNvPr>
          <p:cNvPicPr>
            <a:picLocks noChangeAspect="1"/>
          </p:cNvPicPr>
          <p:nvPr/>
        </p:nvPicPr>
        <p:blipFill>
          <a:blip r:embed="rId4"/>
          <a:stretch>
            <a:fillRect/>
          </a:stretch>
        </p:blipFill>
        <p:spPr>
          <a:xfrm>
            <a:off x="6480908" y="2591888"/>
            <a:ext cx="152400" cy="723900"/>
          </a:xfrm>
          <a:prstGeom prst="rect">
            <a:avLst/>
          </a:prstGeom>
        </p:spPr>
      </p:pic>
    </p:spTree>
    <p:extLst>
      <p:ext uri="{BB962C8B-B14F-4D97-AF65-F5344CB8AC3E}">
        <p14:creationId xmlns:p14="http://schemas.microsoft.com/office/powerpoint/2010/main" val="297498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83C3AB6-40AB-400C-93D1-A414AC04BCDF}"/>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Motivation</a:t>
            </a:r>
          </a:p>
        </p:txBody>
      </p:sp>
      <p:pic>
        <p:nvPicPr>
          <p:cNvPr id="2" name="Picture 1">
            <a:extLst>
              <a:ext uri="{FF2B5EF4-FFF2-40B4-BE49-F238E27FC236}">
                <a16:creationId xmlns:a16="http://schemas.microsoft.com/office/drawing/2014/main" id="{F1A12377-BDF0-461D-B68C-7C2435FD380C}"/>
              </a:ext>
            </a:extLst>
          </p:cNvPr>
          <p:cNvPicPr>
            <a:picLocks noChangeAspect="1"/>
          </p:cNvPicPr>
          <p:nvPr/>
        </p:nvPicPr>
        <p:blipFill>
          <a:blip r:embed="rId2"/>
          <a:stretch>
            <a:fillRect/>
          </a:stretch>
        </p:blipFill>
        <p:spPr>
          <a:xfrm>
            <a:off x="590360" y="1616436"/>
            <a:ext cx="2786387" cy="4621702"/>
          </a:xfrm>
          <a:prstGeom prst="rect">
            <a:avLst/>
          </a:prstGeom>
        </p:spPr>
      </p:pic>
      <p:grpSp>
        <p:nvGrpSpPr>
          <p:cNvPr id="11" name="Group 10">
            <a:extLst>
              <a:ext uri="{FF2B5EF4-FFF2-40B4-BE49-F238E27FC236}">
                <a16:creationId xmlns:a16="http://schemas.microsoft.com/office/drawing/2014/main" id="{BB39AACB-89D8-45AF-8E9B-E479ACB5E8C9}"/>
              </a:ext>
            </a:extLst>
          </p:cNvPr>
          <p:cNvGrpSpPr/>
          <p:nvPr/>
        </p:nvGrpSpPr>
        <p:grpSpPr>
          <a:xfrm>
            <a:off x="3929670" y="2229322"/>
            <a:ext cx="3090805" cy="2126334"/>
            <a:chOff x="3269112" y="4383656"/>
            <a:chExt cx="2646572" cy="1853312"/>
          </a:xfrm>
        </p:grpSpPr>
        <p:pic>
          <p:nvPicPr>
            <p:cNvPr id="7" name="Picture 6">
              <a:extLst>
                <a:ext uri="{FF2B5EF4-FFF2-40B4-BE49-F238E27FC236}">
                  <a16:creationId xmlns:a16="http://schemas.microsoft.com/office/drawing/2014/main" id="{FB2E2C25-59DF-415C-8793-5918B2396E88}"/>
                </a:ext>
              </a:extLst>
            </p:cNvPr>
            <p:cNvPicPr>
              <a:picLocks noChangeAspect="1"/>
            </p:cNvPicPr>
            <p:nvPr/>
          </p:nvPicPr>
          <p:blipFill>
            <a:blip r:embed="rId3"/>
            <a:stretch>
              <a:fillRect/>
            </a:stretch>
          </p:blipFill>
          <p:spPr>
            <a:xfrm>
              <a:off x="3339008" y="4529467"/>
              <a:ext cx="2576676" cy="1707501"/>
            </a:xfrm>
            <a:prstGeom prst="rect">
              <a:avLst/>
            </a:prstGeom>
          </p:spPr>
        </p:pic>
        <p:sp>
          <p:nvSpPr>
            <p:cNvPr id="8" name="TextBox 7">
              <a:extLst>
                <a:ext uri="{FF2B5EF4-FFF2-40B4-BE49-F238E27FC236}">
                  <a16:creationId xmlns:a16="http://schemas.microsoft.com/office/drawing/2014/main" id="{3EA982A8-D63B-4F32-B41B-6792A77D6044}"/>
                </a:ext>
              </a:extLst>
            </p:cNvPr>
            <p:cNvSpPr txBox="1"/>
            <p:nvPr/>
          </p:nvSpPr>
          <p:spPr>
            <a:xfrm>
              <a:off x="3269112" y="4383656"/>
              <a:ext cx="1645744" cy="184666"/>
            </a:xfrm>
            <a:prstGeom prst="rect">
              <a:avLst/>
            </a:prstGeom>
            <a:noFill/>
          </p:spPr>
          <p:txBody>
            <a:bodyPr wrap="square" rtlCol="0">
              <a:spAutoFit/>
            </a:bodyPr>
            <a:lstStyle/>
            <a:p>
              <a:r>
                <a:rPr lang="en-US" sz="600" dirty="0"/>
                <a:t>The Guardian, 17 May 2019</a:t>
              </a:r>
            </a:p>
          </p:txBody>
        </p:sp>
      </p:grpSp>
      <p:pic>
        <p:nvPicPr>
          <p:cNvPr id="12" name="Picture 11">
            <a:extLst>
              <a:ext uri="{FF2B5EF4-FFF2-40B4-BE49-F238E27FC236}">
                <a16:creationId xmlns:a16="http://schemas.microsoft.com/office/drawing/2014/main" id="{5891578D-957C-4B10-9CD4-6947B8C932E4}"/>
              </a:ext>
            </a:extLst>
          </p:cNvPr>
          <p:cNvPicPr>
            <a:picLocks noChangeAspect="1"/>
          </p:cNvPicPr>
          <p:nvPr/>
        </p:nvPicPr>
        <p:blipFill>
          <a:blip r:embed="rId4"/>
          <a:stretch>
            <a:fillRect/>
          </a:stretch>
        </p:blipFill>
        <p:spPr>
          <a:xfrm>
            <a:off x="7497818" y="1616436"/>
            <a:ext cx="4103822" cy="4247163"/>
          </a:xfrm>
          <a:prstGeom prst="rect">
            <a:avLst/>
          </a:prstGeom>
        </p:spPr>
      </p:pic>
    </p:spTree>
    <p:extLst>
      <p:ext uri="{BB962C8B-B14F-4D97-AF65-F5344CB8AC3E}">
        <p14:creationId xmlns:p14="http://schemas.microsoft.com/office/powerpoint/2010/main" val="3233271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8BC5C007-4689-46C1-A499-AC2003BC9A70}"/>
              </a:ext>
            </a:extLst>
          </p:cNvPr>
          <p:cNvSpPr txBox="1"/>
          <p:nvPr/>
        </p:nvSpPr>
        <p:spPr>
          <a:xfrm>
            <a:off x="228979" y="265179"/>
            <a:ext cx="3395650" cy="369332"/>
          </a:xfrm>
          <a:prstGeom prst="rect">
            <a:avLst/>
          </a:prstGeom>
          <a:noFill/>
        </p:spPr>
        <p:txBody>
          <a:bodyPr wrap="square">
            <a:spAutoFit/>
          </a:bodyPr>
          <a:lstStyle/>
          <a:p>
            <a:pPr algn="ctr"/>
            <a:r>
              <a:rPr lang="en-US" dirty="0">
                <a:ea typeface="+mj-ea"/>
                <a:cs typeface="+mj-cs"/>
              </a:rPr>
              <a:t>the issue of patient record linkage</a:t>
            </a:r>
          </a:p>
        </p:txBody>
      </p:sp>
      <p:pic>
        <p:nvPicPr>
          <p:cNvPr id="7" name="Picture 6">
            <a:extLst>
              <a:ext uri="{FF2B5EF4-FFF2-40B4-BE49-F238E27FC236}">
                <a16:creationId xmlns:a16="http://schemas.microsoft.com/office/drawing/2014/main" id="{7D6A4FE1-F40A-43B8-9740-062CB27E86A6}"/>
              </a:ext>
            </a:extLst>
          </p:cNvPr>
          <p:cNvPicPr>
            <a:picLocks noChangeAspect="1"/>
          </p:cNvPicPr>
          <p:nvPr/>
        </p:nvPicPr>
        <p:blipFill>
          <a:blip r:embed="rId2"/>
          <a:stretch>
            <a:fillRect/>
          </a:stretch>
        </p:blipFill>
        <p:spPr>
          <a:xfrm>
            <a:off x="287453" y="752232"/>
            <a:ext cx="2096239" cy="5840589"/>
          </a:xfrm>
          <a:prstGeom prst="rect">
            <a:avLst/>
          </a:prstGeom>
        </p:spPr>
      </p:pic>
      <p:pic>
        <p:nvPicPr>
          <p:cNvPr id="8" name="Picture 7">
            <a:extLst>
              <a:ext uri="{FF2B5EF4-FFF2-40B4-BE49-F238E27FC236}">
                <a16:creationId xmlns:a16="http://schemas.microsoft.com/office/drawing/2014/main" id="{7FC55A38-C55A-4AA5-B105-5B107D50AFD7}"/>
              </a:ext>
            </a:extLst>
          </p:cNvPr>
          <p:cNvPicPr>
            <a:picLocks noChangeAspect="1"/>
          </p:cNvPicPr>
          <p:nvPr/>
        </p:nvPicPr>
        <p:blipFill>
          <a:blip r:embed="rId3"/>
          <a:stretch>
            <a:fillRect/>
          </a:stretch>
        </p:blipFill>
        <p:spPr>
          <a:xfrm>
            <a:off x="2631712" y="1602702"/>
            <a:ext cx="9429143" cy="1705271"/>
          </a:xfrm>
          <a:prstGeom prst="rect">
            <a:avLst/>
          </a:prstGeom>
        </p:spPr>
      </p:pic>
      <p:sp>
        <p:nvSpPr>
          <p:cNvPr id="11" name="Rectangle: Rounded Corners 10">
            <a:extLst>
              <a:ext uri="{FF2B5EF4-FFF2-40B4-BE49-F238E27FC236}">
                <a16:creationId xmlns:a16="http://schemas.microsoft.com/office/drawing/2014/main" id="{5B58254E-57E8-4EA3-9858-B82B3B1E91FE}"/>
              </a:ext>
            </a:extLst>
          </p:cNvPr>
          <p:cNvSpPr/>
          <p:nvPr/>
        </p:nvSpPr>
        <p:spPr>
          <a:xfrm>
            <a:off x="656492" y="2046653"/>
            <a:ext cx="1359877" cy="554892"/>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3">
            <a:extLst>
              <a:ext uri="{FF2B5EF4-FFF2-40B4-BE49-F238E27FC236}">
                <a16:creationId xmlns:a16="http://schemas.microsoft.com/office/drawing/2014/main" id="{622167DC-E2BC-43AC-986B-893D2BB89AF0}"/>
              </a:ext>
            </a:extLst>
          </p:cNvPr>
          <p:cNvSpPr txBox="1"/>
          <p:nvPr/>
        </p:nvSpPr>
        <p:spPr>
          <a:xfrm>
            <a:off x="655633" y="2046653"/>
            <a:ext cx="1359878" cy="5334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t>Blocking</a:t>
            </a:r>
          </a:p>
        </p:txBody>
      </p:sp>
      <p:sp>
        <p:nvSpPr>
          <p:cNvPr id="9" name="Rectangle: Rounded Corners 8">
            <a:extLst>
              <a:ext uri="{FF2B5EF4-FFF2-40B4-BE49-F238E27FC236}">
                <a16:creationId xmlns:a16="http://schemas.microsoft.com/office/drawing/2014/main" id="{6E955029-FEC4-4CBB-9C8A-BDE6342889C2}"/>
              </a:ext>
            </a:extLst>
          </p:cNvPr>
          <p:cNvSpPr/>
          <p:nvPr/>
        </p:nvSpPr>
        <p:spPr>
          <a:xfrm>
            <a:off x="616559" y="3267804"/>
            <a:ext cx="1359877" cy="554892"/>
          </a:xfrm>
          <a:prstGeom prst="roundRect">
            <a:avLst/>
          </a:prstGeom>
          <a:solidFill>
            <a:srgbClr val="BDB76B"/>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3">
            <a:extLst>
              <a:ext uri="{FF2B5EF4-FFF2-40B4-BE49-F238E27FC236}">
                <a16:creationId xmlns:a16="http://schemas.microsoft.com/office/drawing/2014/main" id="{F81F30F8-82EF-44AB-9197-608C499DCE53}"/>
              </a:ext>
            </a:extLst>
          </p:cNvPr>
          <p:cNvSpPr txBox="1"/>
          <p:nvPr/>
        </p:nvSpPr>
        <p:spPr>
          <a:xfrm>
            <a:off x="616558" y="3267804"/>
            <a:ext cx="1359878" cy="5334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t>Matching</a:t>
            </a:r>
          </a:p>
        </p:txBody>
      </p:sp>
      <p:pic>
        <p:nvPicPr>
          <p:cNvPr id="2" name="Picture 1">
            <a:extLst>
              <a:ext uri="{FF2B5EF4-FFF2-40B4-BE49-F238E27FC236}">
                <a16:creationId xmlns:a16="http://schemas.microsoft.com/office/drawing/2014/main" id="{89224292-072B-4E2F-AED3-237EC3C94B1D}"/>
              </a:ext>
            </a:extLst>
          </p:cNvPr>
          <p:cNvPicPr>
            <a:picLocks noChangeAspect="1"/>
          </p:cNvPicPr>
          <p:nvPr/>
        </p:nvPicPr>
        <p:blipFill>
          <a:blip r:embed="rId4"/>
          <a:stretch>
            <a:fillRect/>
          </a:stretch>
        </p:blipFill>
        <p:spPr>
          <a:xfrm>
            <a:off x="2631712" y="1610517"/>
            <a:ext cx="9429143" cy="1706921"/>
          </a:xfrm>
          <a:prstGeom prst="rect">
            <a:avLst/>
          </a:prstGeom>
        </p:spPr>
      </p:pic>
      <p:sp>
        <p:nvSpPr>
          <p:cNvPr id="3" name="Rectangle 2">
            <a:extLst>
              <a:ext uri="{FF2B5EF4-FFF2-40B4-BE49-F238E27FC236}">
                <a16:creationId xmlns:a16="http://schemas.microsoft.com/office/drawing/2014/main" id="{1C0DC786-82D8-4A4D-8141-1DFFB6C94C40}"/>
              </a:ext>
            </a:extLst>
          </p:cNvPr>
          <p:cNvSpPr/>
          <p:nvPr/>
        </p:nvSpPr>
        <p:spPr>
          <a:xfrm>
            <a:off x="11644923" y="2751015"/>
            <a:ext cx="415932" cy="171939"/>
          </a:xfrm>
          <a:prstGeom prst="rect">
            <a:avLst/>
          </a:prstGeom>
          <a:noFill/>
          <a:ln>
            <a:solidFill>
              <a:srgbClr val="BDB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2DCDAF-321D-4F1E-B49B-CECEDB85CA8C}"/>
              </a:ext>
            </a:extLst>
          </p:cNvPr>
          <p:cNvSpPr/>
          <p:nvPr/>
        </p:nvSpPr>
        <p:spPr>
          <a:xfrm>
            <a:off x="11628434" y="3109601"/>
            <a:ext cx="415932" cy="171939"/>
          </a:xfrm>
          <a:prstGeom prst="rect">
            <a:avLst/>
          </a:prstGeom>
          <a:noFill/>
          <a:ln>
            <a:solidFill>
              <a:srgbClr val="BDB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148D5D5-9904-46F4-8F3B-69801F40CF1B}"/>
              </a:ext>
            </a:extLst>
          </p:cNvPr>
          <p:cNvPicPr>
            <a:picLocks noChangeAspect="1"/>
          </p:cNvPicPr>
          <p:nvPr/>
        </p:nvPicPr>
        <p:blipFill>
          <a:blip r:embed="rId5"/>
          <a:stretch>
            <a:fillRect/>
          </a:stretch>
        </p:blipFill>
        <p:spPr>
          <a:xfrm>
            <a:off x="6480908" y="2591888"/>
            <a:ext cx="152400" cy="723900"/>
          </a:xfrm>
          <a:prstGeom prst="rect">
            <a:avLst/>
          </a:prstGeom>
        </p:spPr>
      </p:pic>
    </p:spTree>
    <p:extLst>
      <p:ext uri="{BB962C8B-B14F-4D97-AF65-F5344CB8AC3E}">
        <p14:creationId xmlns:p14="http://schemas.microsoft.com/office/powerpoint/2010/main" val="139367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8BC5C007-4689-46C1-A499-AC2003BC9A70}"/>
              </a:ext>
            </a:extLst>
          </p:cNvPr>
          <p:cNvSpPr txBox="1"/>
          <p:nvPr/>
        </p:nvSpPr>
        <p:spPr>
          <a:xfrm>
            <a:off x="228979" y="265179"/>
            <a:ext cx="3395650" cy="369332"/>
          </a:xfrm>
          <a:prstGeom prst="rect">
            <a:avLst/>
          </a:prstGeom>
          <a:noFill/>
        </p:spPr>
        <p:txBody>
          <a:bodyPr wrap="square">
            <a:spAutoFit/>
          </a:bodyPr>
          <a:lstStyle/>
          <a:p>
            <a:pPr algn="ctr"/>
            <a:r>
              <a:rPr lang="en-US" dirty="0">
                <a:ea typeface="+mj-ea"/>
                <a:cs typeface="+mj-cs"/>
              </a:rPr>
              <a:t>the issue of patient record linkage</a:t>
            </a:r>
          </a:p>
        </p:txBody>
      </p:sp>
      <p:pic>
        <p:nvPicPr>
          <p:cNvPr id="7" name="Picture 6">
            <a:extLst>
              <a:ext uri="{FF2B5EF4-FFF2-40B4-BE49-F238E27FC236}">
                <a16:creationId xmlns:a16="http://schemas.microsoft.com/office/drawing/2014/main" id="{7D6A4FE1-F40A-43B8-9740-062CB27E86A6}"/>
              </a:ext>
            </a:extLst>
          </p:cNvPr>
          <p:cNvPicPr>
            <a:picLocks noChangeAspect="1"/>
          </p:cNvPicPr>
          <p:nvPr/>
        </p:nvPicPr>
        <p:blipFill>
          <a:blip r:embed="rId2"/>
          <a:stretch>
            <a:fillRect/>
          </a:stretch>
        </p:blipFill>
        <p:spPr>
          <a:xfrm>
            <a:off x="287453" y="752232"/>
            <a:ext cx="2096239" cy="5840589"/>
          </a:xfrm>
          <a:prstGeom prst="rect">
            <a:avLst/>
          </a:prstGeom>
        </p:spPr>
      </p:pic>
      <p:pic>
        <p:nvPicPr>
          <p:cNvPr id="8" name="Picture 7">
            <a:extLst>
              <a:ext uri="{FF2B5EF4-FFF2-40B4-BE49-F238E27FC236}">
                <a16:creationId xmlns:a16="http://schemas.microsoft.com/office/drawing/2014/main" id="{7FC55A38-C55A-4AA5-B105-5B107D50AFD7}"/>
              </a:ext>
            </a:extLst>
          </p:cNvPr>
          <p:cNvPicPr>
            <a:picLocks noChangeAspect="1"/>
          </p:cNvPicPr>
          <p:nvPr/>
        </p:nvPicPr>
        <p:blipFill>
          <a:blip r:embed="rId3"/>
          <a:stretch>
            <a:fillRect/>
          </a:stretch>
        </p:blipFill>
        <p:spPr>
          <a:xfrm>
            <a:off x="2631712" y="1602702"/>
            <a:ext cx="9429143" cy="1705271"/>
          </a:xfrm>
          <a:prstGeom prst="rect">
            <a:avLst/>
          </a:prstGeom>
        </p:spPr>
      </p:pic>
      <p:sp>
        <p:nvSpPr>
          <p:cNvPr id="11" name="Rectangle: Rounded Corners 10">
            <a:extLst>
              <a:ext uri="{FF2B5EF4-FFF2-40B4-BE49-F238E27FC236}">
                <a16:creationId xmlns:a16="http://schemas.microsoft.com/office/drawing/2014/main" id="{5B58254E-57E8-4EA3-9858-B82B3B1E91FE}"/>
              </a:ext>
            </a:extLst>
          </p:cNvPr>
          <p:cNvSpPr/>
          <p:nvPr/>
        </p:nvSpPr>
        <p:spPr>
          <a:xfrm>
            <a:off x="656492" y="2046653"/>
            <a:ext cx="1359877" cy="554892"/>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3">
            <a:extLst>
              <a:ext uri="{FF2B5EF4-FFF2-40B4-BE49-F238E27FC236}">
                <a16:creationId xmlns:a16="http://schemas.microsoft.com/office/drawing/2014/main" id="{622167DC-E2BC-43AC-986B-893D2BB89AF0}"/>
              </a:ext>
            </a:extLst>
          </p:cNvPr>
          <p:cNvSpPr txBox="1"/>
          <p:nvPr/>
        </p:nvSpPr>
        <p:spPr>
          <a:xfrm>
            <a:off x="655633" y="2046653"/>
            <a:ext cx="1359878" cy="5334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t>Blocking</a:t>
            </a:r>
          </a:p>
        </p:txBody>
      </p:sp>
      <p:sp>
        <p:nvSpPr>
          <p:cNvPr id="9" name="Rectangle: Rounded Corners 8">
            <a:extLst>
              <a:ext uri="{FF2B5EF4-FFF2-40B4-BE49-F238E27FC236}">
                <a16:creationId xmlns:a16="http://schemas.microsoft.com/office/drawing/2014/main" id="{6E955029-FEC4-4CBB-9C8A-BDE6342889C2}"/>
              </a:ext>
            </a:extLst>
          </p:cNvPr>
          <p:cNvSpPr/>
          <p:nvPr/>
        </p:nvSpPr>
        <p:spPr>
          <a:xfrm>
            <a:off x="616559" y="3267804"/>
            <a:ext cx="1359877" cy="554892"/>
          </a:xfrm>
          <a:prstGeom prst="roundRect">
            <a:avLst/>
          </a:prstGeom>
          <a:solidFill>
            <a:srgbClr val="BDB76B"/>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3">
            <a:extLst>
              <a:ext uri="{FF2B5EF4-FFF2-40B4-BE49-F238E27FC236}">
                <a16:creationId xmlns:a16="http://schemas.microsoft.com/office/drawing/2014/main" id="{F81F30F8-82EF-44AB-9197-608C499DCE53}"/>
              </a:ext>
            </a:extLst>
          </p:cNvPr>
          <p:cNvSpPr txBox="1"/>
          <p:nvPr/>
        </p:nvSpPr>
        <p:spPr>
          <a:xfrm>
            <a:off x="616558" y="3267804"/>
            <a:ext cx="1359878" cy="5334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t>Matching</a:t>
            </a:r>
          </a:p>
        </p:txBody>
      </p:sp>
      <p:pic>
        <p:nvPicPr>
          <p:cNvPr id="2" name="Picture 1">
            <a:extLst>
              <a:ext uri="{FF2B5EF4-FFF2-40B4-BE49-F238E27FC236}">
                <a16:creationId xmlns:a16="http://schemas.microsoft.com/office/drawing/2014/main" id="{89224292-072B-4E2F-AED3-237EC3C94B1D}"/>
              </a:ext>
            </a:extLst>
          </p:cNvPr>
          <p:cNvPicPr>
            <a:picLocks noChangeAspect="1"/>
          </p:cNvPicPr>
          <p:nvPr/>
        </p:nvPicPr>
        <p:blipFill>
          <a:blip r:embed="rId4"/>
          <a:stretch>
            <a:fillRect/>
          </a:stretch>
        </p:blipFill>
        <p:spPr>
          <a:xfrm>
            <a:off x="2631712" y="1610517"/>
            <a:ext cx="9429143" cy="1706921"/>
          </a:xfrm>
          <a:prstGeom prst="rect">
            <a:avLst/>
          </a:prstGeom>
        </p:spPr>
      </p:pic>
      <p:sp>
        <p:nvSpPr>
          <p:cNvPr id="3" name="Rectangle 2">
            <a:extLst>
              <a:ext uri="{FF2B5EF4-FFF2-40B4-BE49-F238E27FC236}">
                <a16:creationId xmlns:a16="http://schemas.microsoft.com/office/drawing/2014/main" id="{1C0DC786-82D8-4A4D-8141-1DFFB6C94C40}"/>
              </a:ext>
            </a:extLst>
          </p:cNvPr>
          <p:cNvSpPr/>
          <p:nvPr/>
        </p:nvSpPr>
        <p:spPr>
          <a:xfrm>
            <a:off x="11644923" y="2751015"/>
            <a:ext cx="415932" cy="171939"/>
          </a:xfrm>
          <a:prstGeom prst="rect">
            <a:avLst/>
          </a:prstGeom>
          <a:noFill/>
          <a:ln>
            <a:solidFill>
              <a:srgbClr val="BDB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2DCDAF-321D-4F1E-B49B-CECEDB85CA8C}"/>
              </a:ext>
            </a:extLst>
          </p:cNvPr>
          <p:cNvSpPr/>
          <p:nvPr/>
        </p:nvSpPr>
        <p:spPr>
          <a:xfrm>
            <a:off x="11628434" y="3109601"/>
            <a:ext cx="415932" cy="171939"/>
          </a:xfrm>
          <a:prstGeom prst="rect">
            <a:avLst/>
          </a:prstGeom>
          <a:noFill/>
          <a:ln>
            <a:solidFill>
              <a:srgbClr val="BDB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D7C35CB-6E22-4083-84C7-1E9080641ADE}"/>
              </a:ext>
            </a:extLst>
          </p:cNvPr>
          <p:cNvSpPr txBox="1"/>
          <p:nvPr/>
        </p:nvSpPr>
        <p:spPr>
          <a:xfrm>
            <a:off x="10707077" y="2706179"/>
            <a:ext cx="296985" cy="261610"/>
          </a:xfrm>
          <a:prstGeom prst="rect">
            <a:avLst/>
          </a:prstGeom>
          <a:noFill/>
        </p:spPr>
        <p:txBody>
          <a:bodyPr wrap="square" rtlCol="0">
            <a:spAutoFit/>
          </a:bodyPr>
          <a:lstStyle/>
          <a:p>
            <a:r>
              <a:rPr lang="en-US" sz="1100" b="1" dirty="0"/>
              <a:t>1</a:t>
            </a:r>
          </a:p>
        </p:txBody>
      </p:sp>
      <p:sp>
        <p:nvSpPr>
          <p:cNvPr id="14" name="TextBox 13">
            <a:extLst>
              <a:ext uri="{FF2B5EF4-FFF2-40B4-BE49-F238E27FC236}">
                <a16:creationId xmlns:a16="http://schemas.microsoft.com/office/drawing/2014/main" id="{9B47061A-A430-484C-8F97-DAB626893B45}"/>
              </a:ext>
            </a:extLst>
          </p:cNvPr>
          <p:cNvSpPr txBox="1"/>
          <p:nvPr/>
        </p:nvSpPr>
        <p:spPr>
          <a:xfrm>
            <a:off x="10665305" y="2876271"/>
            <a:ext cx="354745" cy="261610"/>
          </a:xfrm>
          <a:prstGeom prst="rect">
            <a:avLst/>
          </a:prstGeom>
          <a:noFill/>
        </p:spPr>
        <p:txBody>
          <a:bodyPr wrap="square" rtlCol="0">
            <a:spAutoFit/>
          </a:bodyPr>
          <a:lstStyle/>
          <a:p>
            <a:r>
              <a:rPr lang="en-US" sz="1100" b="1" dirty="0"/>
              <a:t>12</a:t>
            </a:r>
          </a:p>
        </p:txBody>
      </p:sp>
      <p:sp>
        <p:nvSpPr>
          <p:cNvPr id="15" name="TextBox 14">
            <a:extLst>
              <a:ext uri="{FF2B5EF4-FFF2-40B4-BE49-F238E27FC236}">
                <a16:creationId xmlns:a16="http://schemas.microsoft.com/office/drawing/2014/main" id="{B8E2A854-6BDE-47FA-AB2F-E19D6915E1B6}"/>
              </a:ext>
            </a:extLst>
          </p:cNvPr>
          <p:cNvSpPr txBox="1"/>
          <p:nvPr/>
        </p:nvSpPr>
        <p:spPr>
          <a:xfrm>
            <a:off x="10730882" y="3063643"/>
            <a:ext cx="281353" cy="261610"/>
          </a:xfrm>
          <a:prstGeom prst="rect">
            <a:avLst/>
          </a:prstGeom>
          <a:noFill/>
        </p:spPr>
        <p:txBody>
          <a:bodyPr wrap="square" rtlCol="0">
            <a:spAutoFit/>
          </a:bodyPr>
          <a:lstStyle/>
          <a:p>
            <a:r>
              <a:rPr lang="en-US" sz="1100" b="1" dirty="0"/>
              <a:t>7</a:t>
            </a:r>
          </a:p>
        </p:txBody>
      </p:sp>
      <p:sp>
        <p:nvSpPr>
          <p:cNvPr id="6" name="TextBox 5">
            <a:extLst>
              <a:ext uri="{FF2B5EF4-FFF2-40B4-BE49-F238E27FC236}">
                <a16:creationId xmlns:a16="http://schemas.microsoft.com/office/drawing/2014/main" id="{7BF68C22-F771-4D46-A20F-109D5E656C0F}"/>
              </a:ext>
            </a:extLst>
          </p:cNvPr>
          <p:cNvSpPr txBox="1"/>
          <p:nvPr/>
        </p:nvSpPr>
        <p:spPr>
          <a:xfrm>
            <a:off x="3063630" y="4083228"/>
            <a:ext cx="5357039" cy="584775"/>
          </a:xfrm>
          <a:prstGeom prst="rect">
            <a:avLst/>
          </a:prstGeom>
          <a:noFill/>
        </p:spPr>
        <p:txBody>
          <a:bodyPr wrap="square" rtlCol="0">
            <a:spAutoFit/>
          </a:bodyPr>
          <a:lstStyle/>
          <a:p>
            <a:r>
              <a:rPr lang="en-US" sz="1600" dirty="0"/>
              <a:t>Allow for patient characteristics to change over time (through SSN, or diagnosis history when SSN is not present).</a:t>
            </a:r>
          </a:p>
        </p:txBody>
      </p:sp>
      <p:cxnSp>
        <p:nvCxnSpPr>
          <p:cNvPr id="17" name="Straight Arrow Connector 16">
            <a:extLst>
              <a:ext uri="{FF2B5EF4-FFF2-40B4-BE49-F238E27FC236}">
                <a16:creationId xmlns:a16="http://schemas.microsoft.com/office/drawing/2014/main" id="{EE57A07D-7120-4CEC-A04B-26D5CDEC5742}"/>
              </a:ext>
            </a:extLst>
          </p:cNvPr>
          <p:cNvCxnSpPr/>
          <p:nvPr/>
        </p:nvCxnSpPr>
        <p:spPr>
          <a:xfrm>
            <a:off x="2004646" y="4822092"/>
            <a:ext cx="758092"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9" name="Left Brace 18">
            <a:extLst>
              <a:ext uri="{FF2B5EF4-FFF2-40B4-BE49-F238E27FC236}">
                <a16:creationId xmlns:a16="http://schemas.microsoft.com/office/drawing/2014/main" id="{3AB6F865-4A6A-45C5-9970-307811E8620A}"/>
              </a:ext>
            </a:extLst>
          </p:cNvPr>
          <p:cNvSpPr/>
          <p:nvPr/>
        </p:nvSpPr>
        <p:spPr>
          <a:xfrm>
            <a:off x="2915137" y="4220314"/>
            <a:ext cx="101600" cy="1195748"/>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8984F071-46CE-4C6B-A3BF-E114BAE189C4}"/>
              </a:ext>
            </a:extLst>
          </p:cNvPr>
          <p:cNvSpPr txBox="1"/>
          <p:nvPr/>
        </p:nvSpPr>
        <p:spPr>
          <a:xfrm>
            <a:off x="3026507" y="4962910"/>
            <a:ext cx="5169878" cy="584775"/>
          </a:xfrm>
          <a:prstGeom prst="rect">
            <a:avLst/>
          </a:prstGeom>
          <a:noFill/>
        </p:spPr>
        <p:txBody>
          <a:bodyPr wrap="square" rtlCol="0">
            <a:spAutoFit/>
          </a:bodyPr>
          <a:lstStyle/>
          <a:p>
            <a:r>
              <a:rPr lang="en-US" sz="1600" dirty="0"/>
              <a:t>Recognize that the age at which birth and patient attributes match can provide important clues.</a:t>
            </a:r>
          </a:p>
        </p:txBody>
      </p:sp>
      <p:sp>
        <p:nvSpPr>
          <p:cNvPr id="22" name="TextBox 21">
            <a:extLst>
              <a:ext uri="{FF2B5EF4-FFF2-40B4-BE49-F238E27FC236}">
                <a16:creationId xmlns:a16="http://schemas.microsoft.com/office/drawing/2014/main" id="{51BE3311-6A7B-4D61-A929-FC97C27FE74D}"/>
              </a:ext>
            </a:extLst>
          </p:cNvPr>
          <p:cNvSpPr txBox="1"/>
          <p:nvPr/>
        </p:nvSpPr>
        <p:spPr>
          <a:xfrm>
            <a:off x="11103589" y="2704328"/>
            <a:ext cx="471852" cy="261610"/>
          </a:xfrm>
          <a:prstGeom prst="rect">
            <a:avLst/>
          </a:prstGeom>
          <a:noFill/>
        </p:spPr>
        <p:txBody>
          <a:bodyPr wrap="square" rtlCol="0">
            <a:spAutoFit/>
          </a:bodyPr>
          <a:lstStyle/>
          <a:p>
            <a:r>
              <a:rPr lang="en-US" sz="1100" b="1" dirty="0"/>
              <a:t>AA</a:t>
            </a:r>
          </a:p>
        </p:txBody>
      </p:sp>
      <p:sp>
        <p:nvSpPr>
          <p:cNvPr id="23" name="TextBox 22">
            <a:extLst>
              <a:ext uri="{FF2B5EF4-FFF2-40B4-BE49-F238E27FC236}">
                <a16:creationId xmlns:a16="http://schemas.microsoft.com/office/drawing/2014/main" id="{91F6D4D7-1A92-47DE-9AF7-69069DE1A049}"/>
              </a:ext>
            </a:extLst>
          </p:cNvPr>
          <p:cNvSpPr txBox="1"/>
          <p:nvPr/>
        </p:nvSpPr>
        <p:spPr>
          <a:xfrm>
            <a:off x="11121841" y="2876271"/>
            <a:ext cx="471852" cy="261610"/>
          </a:xfrm>
          <a:prstGeom prst="rect">
            <a:avLst/>
          </a:prstGeom>
          <a:noFill/>
        </p:spPr>
        <p:txBody>
          <a:bodyPr wrap="square" rtlCol="0">
            <a:spAutoFit/>
          </a:bodyPr>
          <a:lstStyle/>
          <a:p>
            <a:r>
              <a:rPr lang="en-US" sz="1100" b="1" dirty="0"/>
              <a:t>AA</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A1193DC-72E6-4BCA-B609-B844083286FB}"/>
                  </a:ext>
                </a:extLst>
              </p:cNvPr>
              <p:cNvSpPr txBox="1"/>
              <p:nvPr/>
            </p:nvSpPr>
            <p:spPr>
              <a:xfrm>
                <a:off x="8839199" y="4474308"/>
                <a:ext cx="2260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2"/>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6" name="TextBox 25">
                <a:extLst>
                  <a:ext uri="{FF2B5EF4-FFF2-40B4-BE49-F238E27FC236}">
                    <a16:creationId xmlns:a16="http://schemas.microsoft.com/office/drawing/2014/main" id="{5A1193DC-72E6-4BCA-B609-B844083286FB}"/>
                  </a:ext>
                </a:extLst>
              </p:cNvPr>
              <p:cNvSpPr txBox="1">
                <a:spLocks noRot="1" noChangeAspect="1" noMove="1" noResize="1" noEditPoints="1" noAdjustHandles="1" noChangeArrowheads="1" noChangeShapeType="1" noTextEdit="1"/>
              </p:cNvSpPr>
              <p:nvPr/>
            </p:nvSpPr>
            <p:spPr>
              <a:xfrm>
                <a:off x="8839199" y="4474308"/>
                <a:ext cx="226023" cy="276999"/>
              </a:xfrm>
              <a:prstGeom prst="rect">
                <a:avLst/>
              </a:prstGeom>
              <a:blipFill>
                <a:blip r:embed="rId5"/>
                <a:stretch>
                  <a:fillRect l="-18919" r="-16216" b="-444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06E6FACF-F162-4863-87C3-E1837C1AAEDE}"/>
              </a:ext>
            </a:extLst>
          </p:cNvPr>
          <p:cNvSpPr txBox="1"/>
          <p:nvPr/>
        </p:nvSpPr>
        <p:spPr>
          <a:xfrm>
            <a:off x="9276862" y="4437635"/>
            <a:ext cx="2547815" cy="338554"/>
          </a:xfrm>
          <a:prstGeom prst="rect">
            <a:avLst/>
          </a:prstGeom>
          <a:noFill/>
        </p:spPr>
        <p:txBody>
          <a:bodyPr wrap="square" rtlCol="0">
            <a:spAutoFit/>
          </a:bodyPr>
          <a:lstStyle/>
          <a:p>
            <a:r>
              <a:rPr lang="en-US" sz="1600" dirty="0">
                <a:solidFill>
                  <a:schemeClr val="accent2"/>
                </a:solidFill>
              </a:rPr>
              <a:t>Traditional record linkage</a:t>
            </a:r>
          </a:p>
        </p:txBody>
      </p:sp>
      <p:pic>
        <p:nvPicPr>
          <p:cNvPr id="29" name="Picture 28">
            <a:extLst>
              <a:ext uri="{FF2B5EF4-FFF2-40B4-BE49-F238E27FC236}">
                <a16:creationId xmlns:a16="http://schemas.microsoft.com/office/drawing/2014/main" id="{06E7BF35-5718-44BA-9D9C-6714E81B548D}"/>
              </a:ext>
            </a:extLst>
          </p:cNvPr>
          <p:cNvPicPr>
            <a:picLocks noChangeAspect="1"/>
          </p:cNvPicPr>
          <p:nvPr/>
        </p:nvPicPr>
        <p:blipFill>
          <a:blip r:embed="rId6"/>
          <a:stretch>
            <a:fillRect/>
          </a:stretch>
        </p:blipFill>
        <p:spPr>
          <a:xfrm>
            <a:off x="6480908" y="2591888"/>
            <a:ext cx="152400" cy="723900"/>
          </a:xfrm>
          <a:prstGeom prst="rect">
            <a:avLst/>
          </a:prstGeom>
        </p:spPr>
      </p:pic>
    </p:spTree>
    <p:extLst>
      <p:ext uri="{BB962C8B-B14F-4D97-AF65-F5344CB8AC3E}">
        <p14:creationId xmlns:p14="http://schemas.microsoft.com/office/powerpoint/2010/main" val="1293873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8BC5C007-4689-46C1-A499-AC2003BC9A70}"/>
              </a:ext>
            </a:extLst>
          </p:cNvPr>
          <p:cNvSpPr txBox="1"/>
          <p:nvPr/>
        </p:nvSpPr>
        <p:spPr>
          <a:xfrm>
            <a:off x="228979" y="265179"/>
            <a:ext cx="3395650" cy="369332"/>
          </a:xfrm>
          <a:prstGeom prst="rect">
            <a:avLst/>
          </a:prstGeom>
          <a:noFill/>
        </p:spPr>
        <p:txBody>
          <a:bodyPr wrap="square">
            <a:spAutoFit/>
          </a:bodyPr>
          <a:lstStyle/>
          <a:p>
            <a:pPr algn="ctr"/>
            <a:r>
              <a:rPr lang="en-US" dirty="0">
                <a:ea typeface="+mj-ea"/>
                <a:cs typeface="+mj-cs"/>
              </a:rPr>
              <a:t>the issue of patient record linkage</a:t>
            </a:r>
          </a:p>
        </p:txBody>
      </p:sp>
      <p:pic>
        <p:nvPicPr>
          <p:cNvPr id="7" name="Picture 6">
            <a:extLst>
              <a:ext uri="{FF2B5EF4-FFF2-40B4-BE49-F238E27FC236}">
                <a16:creationId xmlns:a16="http://schemas.microsoft.com/office/drawing/2014/main" id="{7D6A4FE1-F40A-43B8-9740-062CB27E86A6}"/>
              </a:ext>
            </a:extLst>
          </p:cNvPr>
          <p:cNvPicPr>
            <a:picLocks noChangeAspect="1"/>
          </p:cNvPicPr>
          <p:nvPr/>
        </p:nvPicPr>
        <p:blipFill>
          <a:blip r:embed="rId2"/>
          <a:stretch>
            <a:fillRect/>
          </a:stretch>
        </p:blipFill>
        <p:spPr>
          <a:xfrm>
            <a:off x="287453" y="752232"/>
            <a:ext cx="2096239" cy="5840589"/>
          </a:xfrm>
          <a:prstGeom prst="rect">
            <a:avLst/>
          </a:prstGeom>
        </p:spPr>
      </p:pic>
      <p:pic>
        <p:nvPicPr>
          <p:cNvPr id="8" name="Picture 7">
            <a:extLst>
              <a:ext uri="{FF2B5EF4-FFF2-40B4-BE49-F238E27FC236}">
                <a16:creationId xmlns:a16="http://schemas.microsoft.com/office/drawing/2014/main" id="{7FC55A38-C55A-4AA5-B105-5B107D50AFD7}"/>
              </a:ext>
            </a:extLst>
          </p:cNvPr>
          <p:cNvPicPr>
            <a:picLocks noChangeAspect="1"/>
          </p:cNvPicPr>
          <p:nvPr/>
        </p:nvPicPr>
        <p:blipFill>
          <a:blip r:embed="rId3"/>
          <a:stretch>
            <a:fillRect/>
          </a:stretch>
        </p:blipFill>
        <p:spPr>
          <a:xfrm>
            <a:off x="2631712" y="1602702"/>
            <a:ext cx="9429143" cy="1705271"/>
          </a:xfrm>
          <a:prstGeom prst="rect">
            <a:avLst/>
          </a:prstGeom>
        </p:spPr>
      </p:pic>
      <p:sp>
        <p:nvSpPr>
          <p:cNvPr id="11" name="Rectangle: Rounded Corners 10">
            <a:extLst>
              <a:ext uri="{FF2B5EF4-FFF2-40B4-BE49-F238E27FC236}">
                <a16:creationId xmlns:a16="http://schemas.microsoft.com/office/drawing/2014/main" id="{5B58254E-57E8-4EA3-9858-B82B3B1E91FE}"/>
              </a:ext>
            </a:extLst>
          </p:cNvPr>
          <p:cNvSpPr/>
          <p:nvPr/>
        </p:nvSpPr>
        <p:spPr>
          <a:xfrm>
            <a:off x="656492" y="2046653"/>
            <a:ext cx="1359877" cy="554892"/>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3">
            <a:extLst>
              <a:ext uri="{FF2B5EF4-FFF2-40B4-BE49-F238E27FC236}">
                <a16:creationId xmlns:a16="http://schemas.microsoft.com/office/drawing/2014/main" id="{622167DC-E2BC-43AC-986B-893D2BB89AF0}"/>
              </a:ext>
            </a:extLst>
          </p:cNvPr>
          <p:cNvSpPr txBox="1"/>
          <p:nvPr/>
        </p:nvSpPr>
        <p:spPr>
          <a:xfrm>
            <a:off x="655633" y="2046653"/>
            <a:ext cx="1359878" cy="5334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t>Blocking</a:t>
            </a:r>
          </a:p>
        </p:txBody>
      </p:sp>
      <p:sp>
        <p:nvSpPr>
          <p:cNvPr id="9" name="Rectangle: Rounded Corners 8">
            <a:extLst>
              <a:ext uri="{FF2B5EF4-FFF2-40B4-BE49-F238E27FC236}">
                <a16:creationId xmlns:a16="http://schemas.microsoft.com/office/drawing/2014/main" id="{6E955029-FEC4-4CBB-9C8A-BDE6342889C2}"/>
              </a:ext>
            </a:extLst>
          </p:cNvPr>
          <p:cNvSpPr/>
          <p:nvPr/>
        </p:nvSpPr>
        <p:spPr>
          <a:xfrm>
            <a:off x="616559" y="3267804"/>
            <a:ext cx="1359877" cy="554892"/>
          </a:xfrm>
          <a:prstGeom prst="roundRect">
            <a:avLst/>
          </a:prstGeom>
          <a:solidFill>
            <a:srgbClr val="BDB76B"/>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3">
            <a:extLst>
              <a:ext uri="{FF2B5EF4-FFF2-40B4-BE49-F238E27FC236}">
                <a16:creationId xmlns:a16="http://schemas.microsoft.com/office/drawing/2014/main" id="{F81F30F8-82EF-44AB-9197-608C499DCE53}"/>
              </a:ext>
            </a:extLst>
          </p:cNvPr>
          <p:cNvSpPr txBox="1"/>
          <p:nvPr/>
        </p:nvSpPr>
        <p:spPr>
          <a:xfrm>
            <a:off x="616558" y="3267804"/>
            <a:ext cx="1359878" cy="5334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t>Matching</a:t>
            </a:r>
          </a:p>
        </p:txBody>
      </p:sp>
      <p:pic>
        <p:nvPicPr>
          <p:cNvPr id="2" name="Picture 1">
            <a:extLst>
              <a:ext uri="{FF2B5EF4-FFF2-40B4-BE49-F238E27FC236}">
                <a16:creationId xmlns:a16="http://schemas.microsoft.com/office/drawing/2014/main" id="{89224292-072B-4E2F-AED3-237EC3C94B1D}"/>
              </a:ext>
            </a:extLst>
          </p:cNvPr>
          <p:cNvPicPr>
            <a:picLocks noChangeAspect="1"/>
          </p:cNvPicPr>
          <p:nvPr/>
        </p:nvPicPr>
        <p:blipFill>
          <a:blip r:embed="rId4"/>
          <a:stretch>
            <a:fillRect/>
          </a:stretch>
        </p:blipFill>
        <p:spPr>
          <a:xfrm>
            <a:off x="2631712" y="1610517"/>
            <a:ext cx="9429143" cy="1706921"/>
          </a:xfrm>
          <a:prstGeom prst="rect">
            <a:avLst/>
          </a:prstGeom>
        </p:spPr>
      </p:pic>
      <p:sp>
        <p:nvSpPr>
          <p:cNvPr id="3" name="Rectangle 2">
            <a:extLst>
              <a:ext uri="{FF2B5EF4-FFF2-40B4-BE49-F238E27FC236}">
                <a16:creationId xmlns:a16="http://schemas.microsoft.com/office/drawing/2014/main" id="{1C0DC786-82D8-4A4D-8141-1DFFB6C94C40}"/>
              </a:ext>
            </a:extLst>
          </p:cNvPr>
          <p:cNvSpPr/>
          <p:nvPr/>
        </p:nvSpPr>
        <p:spPr>
          <a:xfrm>
            <a:off x="11644923" y="2751015"/>
            <a:ext cx="415932" cy="171939"/>
          </a:xfrm>
          <a:prstGeom prst="rect">
            <a:avLst/>
          </a:prstGeom>
          <a:noFill/>
          <a:ln>
            <a:solidFill>
              <a:srgbClr val="BDB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2DCDAF-321D-4F1E-B49B-CECEDB85CA8C}"/>
              </a:ext>
            </a:extLst>
          </p:cNvPr>
          <p:cNvSpPr/>
          <p:nvPr/>
        </p:nvSpPr>
        <p:spPr>
          <a:xfrm>
            <a:off x="11628434" y="3109601"/>
            <a:ext cx="415932" cy="171939"/>
          </a:xfrm>
          <a:prstGeom prst="rect">
            <a:avLst/>
          </a:prstGeom>
          <a:noFill/>
          <a:ln>
            <a:solidFill>
              <a:srgbClr val="BDB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D7C35CB-6E22-4083-84C7-1E9080641ADE}"/>
              </a:ext>
            </a:extLst>
          </p:cNvPr>
          <p:cNvSpPr txBox="1"/>
          <p:nvPr/>
        </p:nvSpPr>
        <p:spPr>
          <a:xfrm>
            <a:off x="10707077" y="2706179"/>
            <a:ext cx="296985" cy="261610"/>
          </a:xfrm>
          <a:prstGeom prst="rect">
            <a:avLst/>
          </a:prstGeom>
          <a:noFill/>
        </p:spPr>
        <p:txBody>
          <a:bodyPr wrap="square" rtlCol="0">
            <a:spAutoFit/>
          </a:bodyPr>
          <a:lstStyle/>
          <a:p>
            <a:r>
              <a:rPr lang="en-US" sz="1100" b="1" dirty="0"/>
              <a:t>1</a:t>
            </a:r>
          </a:p>
        </p:txBody>
      </p:sp>
      <p:sp>
        <p:nvSpPr>
          <p:cNvPr id="14" name="TextBox 13">
            <a:extLst>
              <a:ext uri="{FF2B5EF4-FFF2-40B4-BE49-F238E27FC236}">
                <a16:creationId xmlns:a16="http://schemas.microsoft.com/office/drawing/2014/main" id="{9B47061A-A430-484C-8F97-DAB626893B45}"/>
              </a:ext>
            </a:extLst>
          </p:cNvPr>
          <p:cNvSpPr txBox="1"/>
          <p:nvPr/>
        </p:nvSpPr>
        <p:spPr>
          <a:xfrm>
            <a:off x="10665305" y="2876271"/>
            <a:ext cx="354745" cy="261610"/>
          </a:xfrm>
          <a:prstGeom prst="rect">
            <a:avLst/>
          </a:prstGeom>
          <a:noFill/>
        </p:spPr>
        <p:txBody>
          <a:bodyPr wrap="square" rtlCol="0">
            <a:spAutoFit/>
          </a:bodyPr>
          <a:lstStyle/>
          <a:p>
            <a:r>
              <a:rPr lang="en-US" sz="1100" b="1" dirty="0"/>
              <a:t>12</a:t>
            </a:r>
          </a:p>
        </p:txBody>
      </p:sp>
      <p:sp>
        <p:nvSpPr>
          <p:cNvPr id="15" name="TextBox 14">
            <a:extLst>
              <a:ext uri="{FF2B5EF4-FFF2-40B4-BE49-F238E27FC236}">
                <a16:creationId xmlns:a16="http://schemas.microsoft.com/office/drawing/2014/main" id="{B8E2A854-6BDE-47FA-AB2F-E19D6915E1B6}"/>
              </a:ext>
            </a:extLst>
          </p:cNvPr>
          <p:cNvSpPr txBox="1"/>
          <p:nvPr/>
        </p:nvSpPr>
        <p:spPr>
          <a:xfrm>
            <a:off x="10730882" y="3063643"/>
            <a:ext cx="281353" cy="261610"/>
          </a:xfrm>
          <a:prstGeom prst="rect">
            <a:avLst/>
          </a:prstGeom>
          <a:noFill/>
        </p:spPr>
        <p:txBody>
          <a:bodyPr wrap="square" rtlCol="0">
            <a:spAutoFit/>
          </a:bodyPr>
          <a:lstStyle/>
          <a:p>
            <a:r>
              <a:rPr lang="en-US" sz="1100" b="1" dirty="0"/>
              <a:t>7</a:t>
            </a:r>
          </a:p>
        </p:txBody>
      </p:sp>
      <p:sp>
        <p:nvSpPr>
          <p:cNvPr id="6" name="TextBox 5">
            <a:extLst>
              <a:ext uri="{FF2B5EF4-FFF2-40B4-BE49-F238E27FC236}">
                <a16:creationId xmlns:a16="http://schemas.microsoft.com/office/drawing/2014/main" id="{7BF68C22-F771-4D46-A20F-109D5E656C0F}"/>
              </a:ext>
            </a:extLst>
          </p:cNvPr>
          <p:cNvSpPr txBox="1"/>
          <p:nvPr/>
        </p:nvSpPr>
        <p:spPr>
          <a:xfrm>
            <a:off x="3063630" y="4083228"/>
            <a:ext cx="5357039" cy="584775"/>
          </a:xfrm>
          <a:prstGeom prst="rect">
            <a:avLst/>
          </a:prstGeom>
          <a:noFill/>
        </p:spPr>
        <p:txBody>
          <a:bodyPr wrap="square" rtlCol="0">
            <a:spAutoFit/>
          </a:bodyPr>
          <a:lstStyle/>
          <a:p>
            <a:r>
              <a:rPr lang="en-US" sz="1600" dirty="0"/>
              <a:t>Allow for patient characteristics to change over time (through SSN, or diagnosis history when SSN is not present).</a:t>
            </a:r>
          </a:p>
        </p:txBody>
      </p:sp>
      <p:cxnSp>
        <p:nvCxnSpPr>
          <p:cNvPr id="17" name="Straight Arrow Connector 16">
            <a:extLst>
              <a:ext uri="{FF2B5EF4-FFF2-40B4-BE49-F238E27FC236}">
                <a16:creationId xmlns:a16="http://schemas.microsoft.com/office/drawing/2014/main" id="{EE57A07D-7120-4CEC-A04B-26D5CDEC5742}"/>
              </a:ext>
            </a:extLst>
          </p:cNvPr>
          <p:cNvCxnSpPr/>
          <p:nvPr/>
        </p:nvCxnSpPr>
        <p:spPr>
          <a:xfrm>
            <a:off x="2004646" y="4822092"/>
            <a:ext cx="758092"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9" name="Left Brace 18">
            <a:extLst>
              <a:ext uri="{FF2B5EF4-FFF2-40B4-BE49-F238E27FC236}">
                <a16:creationId xmlns:a16="http://schemas.microsoft.com/office/drawing/2014/main" id="{3AB6F865-4A6A-45C5-9970-307811E8620A}"/>
              </a:ext>
            </a:extLst>
          </p:cNvPr>
          <p:cNvSpPr/>
          <p:nvPr/>
        </p:nvSpPr>
        <p:spPr>
          <a:xfrm>
            <a:off x="2915137" y="4220314"/>
            <a:ext cx="101600" cy="1195748"/>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8984F071-46CE-4C6B-A3BF-E114BAE189C4}"/>
              </a:ext>
            </a:extLst>
          </p:cNvPr>
          <p:cNvSpPr txBox="1"/>
          <p:nvPr/>
        </p:nvSpPr>
        <p:spPr>
          <a:xfrm>
            <a:off x="3026507" y="4962910"/>
            <a:ext cx="5169878" cy="584775"/>
          </a:xfrm>
          <a:prstGeom prst="rect">
            <a:avLst/>
          </a:prstGeom>
          <a:noFill/>
        </p:spPr>
        <p:txBody>
          <a:bodyPr wrap="square" rtlCol="0">
            <a:spAutoFit/>
          </a:bodyPr>
          <a:lstStyle/>
          <a:p>
            <a:r>
              <a:rPr lang="en-US" sz="1600" dirty="0"/>
              <a:t>Recognize that the age at which birth and patient attributes match can provide important clues.</a:t>
            </a:r>
          </a:p>
        </p:txBody>
      </p:sp>
      <p:sp>
        <p:nvSpPr>
          <p:cNvPr id="22" name="TextBox 21">
            <a:extLst>
              <a:ext uri="{FF2B5EF4-FFF2-40B4-BE49-F238E27FC236}">
                <a16:creationId xmlns:a16="http://schemas.microsoft.com/office/drawing/2014/main" id="{51BE3311-6A7B-4D61-A929-FC97C27FE74D}"/>
              </a:ext>
            </a:extLst>
          </p:cNvPr>
          <p:cNvSpPr txBox="1"/>
          <p:nvPr/>
        </p:nvSpPr>
        <p:spPr>
          <a:xfrm>
            <a:off x="11103589" y="2704328"/>
            <a:ext cx="471852" cy="261610"/>
          </a:xfrm>
          <a:prstGeom prst="rect">
            <a:avLst/>
          </a:prstGeom>
          <a:noFill/>
        </p:spPr>
        <p:txBody>
          <a:bodyPr wrap="square" rtlCol="0">
            <a:spAutoFit/>
          </a:bodyPr>
          <a:lstStyle/>
          <a:p>
            <a:r>
              <a:rPr lang="en-US" sz="1100" b="1" dirty="0"/>
              <a:t>AA</a:t>
            </a:r>
          </a:p>
        </p:txBody>
      </p:sp>
      <p:sp>
        <p:nvSpPr>
          <p:cNvPr id="23" name="TextBox 22">
            <a:extLst>
              <a:ext uri="{FF2B5EF4-FFF2-40B4-BE49-F238E27FC236}">
                <a16:creationId xmlns:a16="http://schemas.microsoft.com/office/drawing/2014/main" id="{91F6D4D7-1A92-47DE-9AF7-69069DE1A049}"/>
              </a:ext>
            </a:extLst>
          </p:cNvPr>
          <p:cNvSpPr txBox="1"/>
          <p:nvPr/>
        </p:nvSpPr>
        <p:spPr>
          <a:xfrm>
            <a:off x="11121841" y="2876271"/>
            <a:ext cx="471852" cy="261610"/>
          </a:xfrm>
          <a:prstGeom prst="rect">
            <a:avLst/>
          </a:prstGeom>
          <a:noFill/>
        </p:spPr>
        <p:txBody>
          <a:bodyPr wrap="square" rtlCol="0">
            <a:spAutoFit/>
          </a:bodyPr>
          <a:lstStyle/>
          <a:p>
            <a:r>
              <a:rPr lang="en-US" sz="1100" b="1" dirty="0"/>
              <a:t>AA</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A1193DC-72E6-4BCA-B609-B844083286FB}"/>
                  </a:ext>
                </a:extLst>
              </p:cNvPr>
              <p:cNvSpPr txBox="1"/>
              <p:nvPr/>
            </p:nvSpPr>
            <p:spPr>
              <a:xfrm>
                <a:off x="8839199" y="4474308"/>
                <a:ext cx="2260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2"/>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6" name="TextBox 25">
                <a:extLst>
                  <a:ext uri="{FF2B5EF4-FFF2-40B4-BE49-F238E27FC236}">
                    <a16:creationId xmlns:a16="http://schemas.microsoft.com/office/drawing/2014/main" id="{5A1193DC-72E6-4BCA-B609-B844083286FB}"/>
                  </a:ext>
                </a:extLst>
              </p:cNvPr>
              <p:cNvSpPr txBox="1">
                <a:spLocks noRot="1" noChangeAspect="1" noMove="1" noResize="1" noEditPoints="1" noAdjustHandles="1" noChangeArrowheads="1" noChangeShapeType="1" noTextEdit="1"/>
              </p:cNvSpPr>
              <p:nvPr/>
            </p:nvSpPr>
            <p:spPr>
              <a:xfrm>
                <a:off x="8839199" y="4474308"/>
                <a:ext cx="226023" cy="276999"/>
              </a:xfrm>
              <a:prstGeom prst="rect">
                <a:avLst/>
              </a:prstGeom>
              <a:blipFill>
                <a:blip r:embed="rId5"/>
                <a:stretch>
                  <a:fillRect l="-18919" r="-16216" b="-444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06E6FACF-F162-4863-87C3-E1837C1AAEDE}"/>
              </a:ext>
            </a:extLst>
          </p:cNvPr>
          <p:cNvSpPr txBox="1"/>
          <p:nvPr/>
        </p:nvSpPr>
        <p:spPr>
          <a:xfrm>
            <a:off x="9276862" y="4437635"/>
            <a:ext cx="2547815" cy="338554"/>
          </a:xfrm>
          <a:prstGeom prst="rect">
            <a:avLst/>
          </a:prstGeom>
          <a:noFill/>
        </p:spPr>
        <p:txBody>
          <a:bodyPr wrap="square" rtlCol="0">
            <a:spAutoFit/>
          </a:bodyPr>
          <a:lstStyle/>
          <a:p>
            <a:r>
              <a:rPr lang="en-US" sz="1600" dirty="0">
                <a:solidFill>
                  <a:schemeClr val="accent2"/>
                </a:solidFill>
              </a:rPr>
              <a:t>Traditional record linkage</a:t>
            </a:r>
          </a:p>
        </p:txBody>
      </p:sp>
      <p:pic>
        <p:nvPicPr>
          <p:cNvPr id="29" name="Picture 28">
            <a:extLst>
              <a:ext uri="{FF2B5EF4-FFF2-40B4-BE49-F238E27FC236}">
                <a16:creationId xmlns:a16="http://schemas.microsoft.com/office/drawing/2014/main" id="{06E7BF35-5718-44BA-9D9C-6714E81B548D}"/>
              </a:ext>
            </a:extLst>
          </p:cNvPr>
          <p:cNvPicPr>
            <a:picLocks noChangeAspect="1"/>
          </p:cNvPicPr>
          <p:nvPr/>
        </p:nvPicPr>
        <p:blipFill>
          <a:blip r:embed="rId6"/>
          <a:stretch>
            <a:fillRect/>
          </a:stretch>
        </p:blipFill>
        <p:spPr>
          <a:xfrm>
            <a:off x="6480908" y="2591888"/>
            <a:ext cx="152400" cy="723900"/>
          </a:xfrm>
          <a:prstGeom prst="rect">
            <a:avLst/>
          </a:prstGeom>
        </p:spPr>
      </p:pic>
      <p:sp>
        <p:nvSpPr>
          <p:cNvPr id="30" name="TextBox 29">
            <a:extLst>
              <a:ext uri="{FF2B5EF4-FFF2-40B4-BE49-F238E27FC236}">
                <a16:creationId xmlns:a16="http://schemas.microsoft.com/office/drawing/2014/main" id="{E5D19442-8714-45E5-ABA5-0DC97C77964C}"/>
              </a:ext>
            </a:extLst>
          </p:cNvPr>
          <p:cNvSpPr txBox="1"/>
          <p:nvPr/>
        </p:nvSpPr>
        <p:spPr>
          <a:xfrm>
            <a:off x="6420516" y="2462175"/>
            <a:ext cx="320431" cy="369332"/>
          </a:xfrm>
          <a:prstGeom prst="rect">
            <a:avLst/>
          </a:prstGeom>
          <a:noFill/>
        </p:spPr>
        <p:txBody>
          <a:bodyPr wrap="square" rtlCol="0">
            <a:spAutoFit/>
          </a:bodyPr>
          <a:lstStyle/>
          <a:p>
            <a:r>
              <a:rPr lang="en-US" dirty="0">
                <a:solidFill>
                  <a:schemeClr val="accent2"/>
                </a:solidFill>
              </a:rPr>
              <a:t>x</a:t>
            </a:r>
          </a:p>
        </p:txBody>
      </p:sp>
      <p:sp>
        <p:nvSpPr>
          <p:cNvPr id="31" name="TextBox 30">
            <a:extLst>
              <a:ext uri="{FF2B5EF4-FFF2-40B4-BE49-F238E27FC236}">
                <a16:creationId xmlns:a16="http://schemas.microsoft.com/office/drawing/2014/main" id="{961E442B-8BC9-496B-9B2A-F2B8DEC88632}"/>
              </a:ext>
            </a:extLst>
          </p:cNvPr>
          <p:cNvSpPr txBox="1"/>
          <p:nvPr/>
        </p:nvSpPr>
        <p:spPr>
          <a:xfrm>
            <a:off x="6423504" y="3009782"/>
            <a:ext cx="320431" cy="369332"/>
          </a:xfrm>
          <a:prstGeom prst="rect">
            <a:avLst/>
          </a:prstGeom>
          <a:noFill/>
        </p:spPr>
        <p:txBody>
          <a:bodyPr wrap="square" rtlCol="0">
            <a:spAutoFit/>
          </a:bodyPr>
          <a:lstStyle/>
          <a:p>
            <a:r>
              <a:rPr lang="en-US" dirty="0">
                <a:solidFill>
                  <a:schemeClr val="accent2"/>
                </a:solidFill>
              </a:rPr>
              <a:t>x</a:t>
            </a:r>
          </a:p>
        </p:txBody>
      </p:sp>
      <p:cxnSp>
        <p:nvCxnSpPr>
          <p:cNvPr id="28" name="Straight Arrow Connector 27">
            <a:extLst>
              <a:ext uri="{FF2B5EF4-FFF2-40B4-BE49-F238E27FC236}">
                <a16:creationId xmlns:a16="http://schemas.microsoft.com/office/drawing/2014/main" id="{352F720B-9632-4E21-8D4C-BBCF49C66B2A}"/>
              </a:ext>
            </a:extLst>
          </p:cNvPr>
          <p:cNvCxnSpPr/>
          <p:nvPr/>
        </p:nvCxnSpPr>
        <p:spPr>
          <a:xfrm>
            <a:off x="2004646" y="6060830"/>
            <a:ext cx="758092"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2" name="TextBox 31">
            <a:extLst>
              <a:ext uri="{FF2B5EF4-FFF2-40B4-BE49-F238E27FC236}">
                <a16:creationId xmlns:a16="http://schemas.microsoft.com/office/drawing/2014/main" id="{9A4B1C42-3E39-402C-B9BD-C779B682CA7B}"/>
              </a:ext>
            </a:extLst>
          </p:cNvPr>
          <p:cNvSpPr txBox="1"/>
          <p:nvPr/>
        </p:nvSpPr>
        <p:spPr>
          <a:xfrm>
            <a:off x="2981813" y="5876164"/>
            <a:ext cx="1691787" cy="369332"/>
          </a:xfrm>
          <a:prstGeom prst="rect">
            <a:avLst/>
          </a:prstGeom>
          <a:noFill/>
        </p:spPr>
        <p:txBody>
          <a:bodyPr wrap="square" rtlCol="0">
            <a:spAutoFit/>
          </a:bodyPr>
          <a:lstStyle/>
          <a:p>
            <a:r>
              <a:rPr lang="en-US" dirty="0"/>
              <a:t>{b1}: {r2, r3}</a:t>
            </a:r>
          </a:p>
        </p:txBody>
      </p:sp>
    </p:spTree>
    <p:extLst>
      <p:ext uri="{BB962C8B-B14F-4D97-AF65-F5344CB8AC3E}">
        <p14:creationId xmlns:p14="http://schemas.microsoft.com/office/powerpoint/2010/main" val="579968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FB49694-AB17-4E94-85B4-BF5BD276B59F}"/>
              </a:ext>
            </a:extLst>
          </p:cNvPr>
          <p:cNvSpPr/>
          <p:nvPr/>
        </p:nvSpPr>
        <p:spPr>
          <a:xfrm>
            <a:off x="453505" y="1404198"/>
            <a:ext cx="11238310" cy="520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2" name="Rectangle 2">
            <a:extLst>
              <a:ext uri="{FF2B5EF4-FFF2-40B4-BE49-F238E27FC236}">
                <a16:creationId xmlns:a16="http://schemas.microsoft.com/office/drawing/2014/main" id="{439FD06C-7F6E-4731-A1D0-E5C1C2081965}"/>
              </a:ext>
            </a:extLst>
          </p:cNvPr>
          <p:cNvSpPr>
            <a:spLocks noChangeArrowheads="1"/>
          </p:cNvSpPr>
          <p:nvPr/>
        </p:nvSpPr>
        <p:spPr bwMode="auto">
          <a:xfrm>
            <a:off x="495007" y="3107093"/>
            <a:ext cx="126136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TextBox 25">
            <a:extLst>
              <a:ext uri="{FF2B5EF4-FFF2-40B4-BE49-F238E27FC236}">
                <a16:creationId xmlns:a16="http://schemas.microsoft.com/office/drawing/2014/main" id="{8039E999-7769-4BF9-9037-09893ED7855F}"/>
              </a:ext>
            </a:extLst>
          </p:cNvPr>
          <p:cNvSpPr txBox="1"/>
          <p:nvPr/>
        </p:nvSpPr>
        <p:spPr>
          <a:xfrm>
            <a:off x="7778017" y="1895111"/>
            <a:ext cx="2697774" cy="461665"/>
          </a:xfrm>
          <a:prstGeom prst="rect">
            <a:avLst/>
          </a:prstGeom>
          <a:noFill/>
        </p:spPr>
        <p:txBody>
          <a:bodyPr wrap="square" rtlCol="0">
            <a:spAutoFit/>
          </a:bodyPr>
          <a:lstStyle/>
          <a:p>
            <a:pPr algn="ctr"/>
            <a:r>
              <a:rPr lang="en-US" sz="1200" dirty="0"/>
              <a:t>may be related to pollution</a:t>
            </a:r>
          </a:p>
          <a:p>
            <a:r>
              <a:rPr lang="en-US" sz="1200" dirty="0"/>
              <a:t>(birth or contemporaneous exposure)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A5B0FCC-0C9B-481A-B6C1-9BBDC4DAF396}"/>
                  </a:ext>
                </a:extLst>
              </p:cNvPr>
              <p:cNvSpPr txBox="1"/>
              <p:nvPr/>
            </p:nvSpPr>
            <p:spPr>
              <a:xfrm>
                <a:off x="590360" y="2148178"/>
                <a:ext cx="5974083" cy="5579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i="1">
                              <a:latin typeface="Cambria Math" panose="02040503050406030204" pitchFamily="18" charset="0"/>
                            </a:rPr>
                            <m:t>𝑖𝑡</m:t>
                          </m:r>
                        </m:sub>
                      </m:sSub>
                      <m:r>
                        <a:rPr lang="en-US" sz="2800" i="0">
                          <a:latin typeface="Cambria Math" panose="02040503050406030204" pitchFamily="18" charset="0"/>
                        </a:rPr>
                        <m:t>=</m:t>
                      </m:r>
                      <m:r>
                        <a:rPr lang="en-US" sz="2800" i="1">
                          <a:latin typeface="Cambria Math" panose="02040503050406030204" pitchFamily="18" charset="0"/>
                        </a:rPr>
                        <m:t>𝛽</m:t>
                      </m:r>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𝑐𝑏</m:t>
                          </m:r>
                        </m:sub>
                      </m:sSub>
                      <m:r>
                        <a:rPr lang="en-US" sz="2800" i="0">
                          <a:latin typeface="Cambria Math" panose="02040503050406030204" pitchFamily="18" charset="0"/>
                        </a:rPr>
                        <m:t>+</m:t>
                      </m:r>
                      <m:r>
                        <a:rPr lang="en-US" sz="2800" i="1">
                          <a:latin typeface="Cambria Math" panose="02040503050406030204" pitchFamily="18" charset="0"/>
                        </a:rPr>
                        <m:t>𝛾</m:t>
                      </m:r>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𝑖</m:t>
                          </m:r>
                        </m:sub>
                      </m:sSub>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𝜃</m:t>
                          </m:r>
                        </m:e>
                        <m:sub>
                          <m:r>
                            <a:rPr lang="en-US" sz="2800" i="1">
                              <a:latin typeface="Cambria Math" panose="02040503050406030204" pitchFamily="18" charset="0"/>
                            </a:rPr>
                            <m:t>𝑗𝑡</m:t>
                          </m:r>
                        </m:sub>
                      </m:sSub>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𝛿</m:t>
                          </m:r>
                        </m:e>
                        <m:sub>
                          <m:r>
                            <a:rPr lang="en-US" sz="2800" i="1">
                              <a:latin typeface="Cambria Math" panose="02040503050406030204" pitchFamily="18" charset="0"/>
                            </a:rPr>
                            <m:t>𝑐</m:t>
                          </m:r>
                        </m:sub>
                      </m:sSub>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𝜀</m:t>
                          </m:r>
                        </m:e>
                        <m:sub>
                          <m:r>
                            <a:rPr lang="en-US" sz="2800" i="1">
                              <a:latin typeface="Cambria Math" panose="02040503050406030204" pitchFamily="18" charset="0"/>
                            </a:rPr>
                            <m:t>𝑖𝑡</m:t>
                          </m:r>
                        </m:sub>
                      </m:sSub>
                    </m:oMath>
                  </m:oMathPara>
                </a14:m>
                <a:endParaRPr lang="en-US" sz="2800" dirty="0"/>
              </a:p>
            </p:txBody>
          </p:sp>
        </mc:Choice>
        <mc:Fallback xmlns="">
          <p:sp>
            <p:nvSpPr>
              <p:cNvPr id="30" name="TextBox 29">
                <a:extLst>
                  <a:ext uri="{FF2B5EF4-FFF2-40B4-BE49-F238E27FC236}">
                    <a16:creationId xmlns:a16="http://schemas.microsoft.com/office/drawing/2014/main" id="{3A5B0FCC-0C9B-481A-B6C1-9BBDC4DAF396}"/>
                  </a:ext>
                </a:extLst>
              </p:cNvPr>
              <p:cNvSpPr txBox="1">
                <a:spLocks noRot="1" noChangeAspect="1" noMove="1" noResize="1" noEditPoints="1" noAdjustHandles="1" noChangeArrowheads="1" noChangeShapeType="1" noTextEdit="1"/>
              </p:cNvSpPr>
              <p:nvPr/>
            </p:nvSpPr>
            <p:spPr>
              <a:xfrm>
                <a:off x="590360" y="2148178"/>
                <a:ext cx="5974083" cy="557910"/>
              </a:xfrm>
              <a:prstGeom prst="rect">
                <a:avLst/>
              </a:prstGeom>
              <a:blipFill>
                <a:blip r:embed="rId3"/>
                <a:stretch>
                  <a:fillRect/>
                </a:stretch>
              </a:blipFill>
            </p:spPr>
            <p:txBody>
              <a:bodyPr/>
              <a:lstStyle/>
              <a:p>
                <a:r>
                  <a:rPr lang="en-US">
                    <a:noFill/>
                  </a:rPr>
                  <a:t> </a:t>
                </a:r>
              </a:p>
            </p:txBody>
          </p:sp>
        </mc:Fallback>
      </mc:AlternateContent>
      <p:sp>
        <p:nvSpPr>
          <p:cNvPr id="32" name="Rectangle 31">
            <a:extLst>
              <a:ext uri="{FF2B5EF4-FFF2-40B4-BE49-F238E27FC236}">
                <a16:creationId xmlns:a16="http://schemas.microsoft.com/office/drawing/2014/main" id="{06EC7B3B-AA6C-4526-BEFB-0F86B71CE01D}"/>
              </a:ext>
            </a:extLst>
          </p:cNvPr>
          <p:cNvSpPr/>
          <p:nvPr/>
        </p:nvSpPr>
        <p:spPr>
          <a:xfrm>
            <a:off x="590361" y="2187873"/>
            <a:ext cx="518756" cy="50899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Brace 34">
            <a:extLst>
              <a:ext uri="{FF2B5EF4-FFF2-40B4-BE49-F238E27FC236}">
                <a16:creationId xmlns:a16="http://schemas.microsoft.com/office/drawing/2014/main" id="{F0607A2B-22C4-407B-9796-CB9DF0653CBF}"/>
              </a:ext>
            </a:extLst>
          </p:cNvPr>
          <p:cNvSpPr/>
          <p:nvPr/>
        </p:nvSpPr>
        <p:spPr>
          <a:xfrm rot="5400000">
            <a:off x="8959946" y="1711448"/>
            <a:ext cx="199973" cy="1572393"/>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B5136E2C-9DA6-44C8-827A-84692954300A}"/>
              </a:ext>
            </a:extLst>
          </p:cNvPr>
          <p:cNvSpPr txBox="1"/>
          <p:nvPr/>
        </p:nvSpPr>
        <p:spPr>
          <a:xfrm>
            <a:off x="497055" y="3152487"/>
            <a:ext cx="4827265" cy="307777"/>
          </a:xfrm>
          <a:prstGeom prst="rect">
            <a:avLst/>
          </a:prstGeom>
          <a:noFill/>
        </p:spPr>
        <p:txBody>
          <a:bodyPr wrap="square" rtlCol="0">
            <a:spAutoFit/>
          </a:bodyPr>
          <a:lstStyle/>
          <a:p>
            <a:r>
              <a:rPr lang="en-US" sz="1400" dirty="0"/>
              <a:t>hospital/ER visit by person </a:t>
            </a:r>
            <a:r>
              <a:rPr lang="en-US" sz="1400" i="1" dirty="0" err="1"/>
              <a:t>i</a:t>
            </a:r>
            <a:r>
              <a:rPr lang="en-US" sz="1400" dirty="0"/>
              <a:t> on a specific date </a:t>
            </a:r>
            <a:r>
              <a:rPr lang="en-US" sz="1400" i="1" dirty="0"/>
              <a:t>t </a:t>
            </a:r>
          </a:p>
        </p:txBody>
      </p:sp>
      <p:cxnSp>
        <p:nvCxnSpPr>
          <p:cNvPr id="38" name="Straight Arrow Connector 37">
            <a:extLst>
              <a:ext uri="{FF2B5EF4-FFF2-40B4-BE49-F238E27FC236}">
                <a16:creationId xmlns:a16="http://schemas.microsoft.com/office/drawing/2014/main" id="{D58A082B-9AE4-409F-8BA9-54F13DF5CB41}"/>
              </a:ext>
            </a:extLst>
          </p:cNvPr>
          <p:cNvCxnSpPr>
            <a:cxnSpLocks/>
          </p:cNvCxnSpPr>
          <p:nvPr/>
        </p:nvCxnSpPr>
        <p:spPr>
          <a:xfrm>
            <a:off x="882086" y="2784682"/>
            <a:ext cx="0" cy="33285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25BECD5-86D1-40E9-8346-2B320FF95AB8}"/>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Regression model</a:t>
            </a:r>
          </a:p>
        </p:txBody>
      </p:sp>
      <p:pic>
        <p:nvPicPr>
          <p:cNvPr id="6" name="Picture 5">
            <a:extLst>
              <a:ext uri="{FF2B5EF4-FFF2-40B4-BE49-F238E27FC236}">
                <a16:creationId xmlns:a16="http://schemas.microsoft.com/office/drawing/2014/main" id="{0494D397-E411-4B41-91F3-12A8788BEB31}"/>
              </a:ext>
            </a:extLst>
          </p:cNvPr>
          <p:cNvPicPr>
            <a:picLocks noChangeAspect="1"/>
          </p:cNvPicPr>
          <p:nvPr/>
        </p:nvPicPr>
        <p:blipFill>
          <a:blip r:embed="rId4"/>
          <a:stretch>
            <a:fillRect/>
          </a:stretch>
        </p:blipFill>
        <p:spPr>
          <a:xfrm>
            <a:off x="6867680" y="2706088"/>
            <a:ext cx="4333875" cy="685800"/>
          </a:xfrm>
          <a:prstGeom prst="rect">
            <a:avLst/>
          </a:prstGeom>
        </p:spPr>
      </p:pic>
      <p:sp>
        <p:nvSpPr>
          <p:cNvPr id="3" name="TextBox 2">
            <a:extLst>
              <a:ext uri="{FF2B5EF4-FFF2-40B4-BE49-F238E27FC236}">
                <a16:creationId xmlns:a16="http://schemas.microsoft.com/office/drawing/2014/main" id="{1A40EC18-DC24-40BB-AB3C-10C2ED60292B}"/>
              </a:ext>
            </a:extLst>
          </p:cNvPr>
          <p:cNvSpPr txBox="1"/>
          <p:nvPr/>
        </p:nvSpPr>
        <p:spPr>
          <a:xfrm>
            <a:off x="6564443" y="4140456"/>
            <a:ext cx="4637112" cy="923330"/>
          </a:xfrm>
          <a:prstGeom prst="rect">
            <a:avLst/>
          </a:prstGeom>
          <a:noFill/>
        </p:spPr>
        <p:txBody>
          <a:bodyPr wrap="square" rtlCol="0">
            <a:spAutoFit/>
          </a:bodyPr>
          <a:lstStyle/>
          <a:p>
            <a:pPr algn="ctr"/>
            <a:r>
              <a:rPr lang="en-US" dirty="0"/>
              <a:t>What is the number of hospital/ER visits for these 4 conditions combined over time and across states?</a:t>
            </a:r>
          </a:p>
        </p:txBody>
      </p:sp>
      <p:cxnSp>
        <p:nvCxnSpPr>
          <p:cNvPr id="5" name="Straight Arrow Connector 4">
            <a:extLst>
              <a:ext uri="{FF2B5EF4-FFF2-40B4-BE49-F238E27FC236}">
                <a16:creationId xmlns:a16="http://schemas.microsoft.com/office/drawing/2014/main" id="{6C4CFBAD-A769-43AA-A7C5-81B8760B8F81}"/>
              </a:ext>
            </a:extLst>
          </p:cNvPr>
          <p:cNvCxnSpPr/>
          <p:nvPr/>
        </p:nvCxnSpPr>
        <p:spPr>
          <a:xfrm>
            <a:off x="8849532" y="5269424"/>
            <a:ext cx="0" cy="5734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0699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9DF788-9B54-4695-A191-BF11EA80E996}"/>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Conclusions</a:t>
            </a:r>
          </a:p>
        </p:txBody>
      </p:sp>
      <p:sp>
        <p:nvSpPr>
          <p:cNvPr id="6" name="Rectangle 5">
            <a:extLst>
              <a:ext uri="{FF2B5EF4-FFF2-40B4-BE49-F238E27FC236}">
                <a16:creationId xmlns:a16="http://schemas.microsoft.com/office/drawing/2014/main" id="{358483CE-6583-4BA4-924E-DA49D2812C11}"/>
              </a:ext>
            </a:extLst>
          </p:cNvPr>
          <p:cNvSpPr/>
          <p:nvPr/>
        </p:nvSpPr>
        <p:spPr>
          <a:xfrm>
            <a:off x="453505" y="1404198"/>
            <a:ext cx="11238310" cy="520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800" dirty="0"/>
          </a:p>
        </p:txBody>
      </p:sp>
      <p:sp>
        <p:nvSpPr>
          <p:cNvPr id="9" name="TextBox 8">
            <a:extLst>
              <a:ext uri="{FF2B5EF4-FFF2-40B4-BE49-F238E27FC236}">
                <a16:creationId xmlns:a16="http://schemas.microsoft.com/office/drawing/2014/main" id="{7861511D-AAC8-4C1A-90E8-6012929F0F90}"/>
              </a:ext>
            </a:extLst>
          </p:cNvPr>
          <p:cNvSpPr txBox="1"/>
          <p:nvPr/>
        </p:nvSpPr>
        <p:spPr>
          <a:xfrm>
            <a:off x="601113" y="1579810"/>
            <a:ext cx="10402948" cy="3477875"/>
          </a:xfrm>
          <a:prstGeom prst="rect">
            <a:avLst/>
          </a:prstGeom>
          <a:noFill/>
        </p:spPr>
        <p:txBody>
          <a:bodyPr wrap="square">
            <a:spAutoFit/>
          </a:bodyPr>
          <a:lstStyle/>
          <a:p>
            <a:r>
              <a:rPr lang="en-US" sz="2200" dirty="0">
                <a:latin typeface="Times New Roman" panose="02020603050405020304" pitchFamily="18" charset="0"/>
                <a:ea typeface="Times New Roman" panose="02020603050405020304" pitchFamily="18" charset="0"/>
              </a:rPr>
              <a:t>Early exposure to pollution has a positive effect on later in life health outcomes.</a:t>
            </a:r>
          </a:p>
          <a:p>
            <a:endParaRPr lang="en-US" sz="2200" dirty="0">
              <a:latin typeface="Times New Roman" panose="02020603050405020304" pitchFamily="18" charset="0"/>
              <a:ea typeface="Times New Roman" panose="02020603050405020304" pitchFamily="18" charset="0"/>
            </a:endParaRPr>
          </a:p>
          <a:p>
            <a:endParaRPr lang="en-US" sz="2200" dirty="0">
              <a:latin typeface="Times New Roman" panose="02020603050405020304" pitchFamily="18" charset="0"/>
              <a:ea typeface="Times New Roman" panose="02020603050405020304" pitchFamily="18" charset="0"/>
            </a:endParaRPr>
          </a:p>
          <a:p>
            <a:r>
              <a:rPr lang="en-US" sz="2200" u="sng" dirty="0">
                <a:latin typeface="Times New Roman" panose="02020603050405020304" pitchFamily="18" charset="0"/>
                <a:ea typeface="Times New Roman" panose="02020603050405020304" pitchFamily="18" charset="0"/>
              </a:rPr>
              <a:t>Next steps:</a:t>
            </a:r>
          </a:p>
          <a:p>
            <a:endParaRPr lang="en-US" sz="2200" dirty="0">
              <a:latin typeface="Times New Roman" panose="02020603050405020304" pitchFamily="18" charset="0"/>
              <a:ea typeface="Times New Roman" panose="02020603050405020304" pitchFamily="18" charset="0"/>
            </a:endParaRPr>
          </a:p>
          <a:p>
            <a:r>
              <a:rPr lang="en-US" sz="2200" dirty="0">
                <a:latin typeface="Times New Roman" panose="02020603050405020304" pitchFamily="18" charset="0"/>
                <a:ea typeface="Times New Roman" panose="02020603050405020304" pitchFamily="18" charset="0"/>
              </a:rPr>
              <a:t>Consider agreement- and disagreement decay ML models for matching records.</a:t>
            </a:r>
          </a:p>
          <a:p>
            <a:endParaRPr lang="en-US" sz="2200" dirty="0">
              <a:latin typeface="Times New Roman" panose="02020603050405020304" pitchFamily="18" charset="0"/>
            </a:endParaRPr>
          </a:p>
          <a:p>
            <a:r>
              <a:rPr lang="en-US" sz="2200" dirty="0">
                <a:latin typeface="Times New Roman" panose="02020603050405020304" pitchFamily="18" charset="0"/>
              </a:rPr>
              <a:t>Assemble additional pollution measures for earlier years (e.g., EPA sensor data).</a:t>
            </a:r>
          </a:p>
          <a:p>
            <a:endParaRPr lang="en-US" sz="2200" dirty="0">
              <a:latin typeface="Times New Roman" panose="02020603050405020304" pitchFamily="18" charset="0"/>
            </a:endParaRPr>
          </a:p>
          <a:p>
            <a:r>
              <a:rPr lang="en-US" sz="2200" dirty="0">
                <a:latin typeface="Times New Roman" panose="02020603050405020304" pitchFamily="18" charset="0"/>
              </a:rPr>
              <a:t>Refine identification strategy.</a:t>
            </a:r>
            <a:endParaRPr lang="en-US" sz="2200" dirty="0"/>
          </a:p>
        </p:txBody>
      </p:sp>
    </p:spTree>
    <p:extLst>
      <p:ext uri="{BB962C8B-B14F-4D97-AF65-F5344CB8AC3E}">
        <p14:creationId xmlns:p14="http://schemas.microsoft.com/office/powerpoint/2010/main" val="7234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health_effects_video">
            <a:hlinkClick r:id="" action="ppaction://media"/>
            <a:extLst>
              <a:ext uri="{FF2B5EF4-FFF2-40B4-BE49-F238E27FC236}">
                <a16:creationId xmlns:a16="http://schemas.microsoft.com/office/drawing/2014/main" id="{AEE3BF5C-6E9E-420B-86ED-99EEB487A38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878026" y="634185"/>
            <a:ext cx="3693894" cy="5042314"/>
          </a:xfrm>
        </p:spPr>
      </p:pic>
      <p:sp>
        <p:nvSpPr>
          <p:cNvPr id="10" name="Rectangle 9">
            <a:extLst>
              <a:ext uri="{FF2B5EF4-FFF2-40B4-BE49-F238E27FC236}">
                <a16:creationId xmlns:a16="http://schemas.microsoft.com/office/drawing/2014/main" id="{9FA0E00A-862A-4BD8-827C-8186348CC2C5}"/>
              </a:ext>
            </a:extLst>
          </p:cNvPr>
          <p:cNvSpPr/>
          <p:nvPr/>
        </p:nvSpPr>
        <p:spPr>
          <a:xfrm>
            <a:off x="5950050" y="5045381"/>
            <a:ext cx="1557498" cy="6217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6A54F96-F934-447F-B4F0-F8550C686E2F}"/>
              </a:ext>
            </a:extLst>
          </p:cNvPr>
          <p:cNvSpPr txBox="1"/>
          <p:nvPr/>
        </p:nvSpPr>
        <p:spPr>
          <a:xfrm>
            <a:off x="2671870" y="5900649"/>
            <a:ext cx="6106206" cy="646331"/>
          </a:xfrm>
          <a:prstGeom prst="rect">
            <a:avLst/>
          </a:prstGeom>
          <a:noFill/>
        </p:spPr>
        <p:txBody>
          <a:bodyPr wrap="square" rtlCol="0">
            <a:spAutoFit/>
          </a:bodyPr>
          <a:lstStyle/>
          <a:p>
            <a:pPr algn="ctr"/>
            <a:r>
              <a:rPr lang="en-US" sz="1200" dirty="0"/>
              <a:t>Source: The Guardian, article published on May 17</a:t>
            </a:r>
            <a:r>
              <a:rPr lang="en-US" sz="1200"/>
              <a:t>, 2019;</a:t>
            </a:r>
            <a:endParaRPr lang="en-US" sz="1200" dirty="0"/>
          </a:p>
          <a:p>
            <a:pPr algn="ctr"/>
            <a:r>
              <a:rPr lang="en-US" sz="1200" u="sng" dirty="0">
                <a:hlinkClick r:id="rId5"/>
              </a:rPr>
              <a:t>https://www.theguardian.com/environment/ng-interactive/2019/may/17/air-pollution-may-be-damaging-every-organ-and-cell-in-the-body-finds-global-review</a:t>
            </a:r>
            <a:endParaRPr lang="en-US" sz="1200" dirty="0"/>
          </a:p>
        </p:txBody>
      </p:sp>
      <p:sp>
        <p:nvSpPr>
          <p:cNvPr id="5" name="TextBox 4">
            <a:extLst>
              <a:ext uri="{FF2B5EF4-FFF2-40B4-BE49-F238E27FC236}">
                <a16:creationId xmlns:a16="http://schemas.microsoft.com/office/drawing/2014/main" id="{796D6BD0-471B-464A-BBE0-A7D1DBA3A581}"/>
              </a:ext>
            </a:extLst>
          </p:cNvPr>
          <p:cNvSpPr txBox="1"/>
          <p:nvPr/>
        </p:nvSpPr>
        <p:spPr>
          <a:xfrm>
            <a:off x="323387" y="2623627"/>
            <a:ext cx="3309535" cy="646331"/>
          </a:xfrm>
          <a:prstGeom prst="rect">
            <a:avLst/>
          </a:prstGeom>
          <a:noFill/>
          <a:ln>
            <a:solidFill>
              <a:schemeClr val="bg2">
                <a:lumMod val="90000"/>
              </a:schemeClr>
            </a:solidFill>
          </a:ln>
        </p:spPr>
        <p:txBody>
          <a:bodyPr wrap="square" rtlCol="0">
            <a:spAutoFit/>
          </a:bodyPr>
          <a:lstStyle/>
          <a:p>
            <a:pPr algn="ctr"/>
            <a:r>
              <a:rPr lang="en-US" dirty="0"/>
              <a:t>PM particles enter the human body through nose and mouth</a:t>
            </a:r>
          </a:p>
        </p:txBody>
      </p:sp>
      <p:sp>
        <p:nvSpPr>
          <p:cNvPr id="6" name="TextBox 5">
            <a:extLst>
              <a:ext uri="{FF2B5EF4-FFF2-40B4-BE49-F238E27FC236}">
                <a16:creationId xmlns:a16="http://schemas.microsoft.com/office/drawing/2014/main" id="{38BD2CF4-D822-4551-A5C6-B6E10B6EBA0A}"/>
              </a:ext>
            </a:extLst>
          </p:cNvPr>
          <p:cNvSpPr txBox="1"/>
          <p:nvPr/>
        </p:nvSpPr>
        <p:spPr>
          <a:xfrm>
            <a:off x="8174719" y="2196687"/>
            <a:ext cx="3693894" cy="1477328"/>
          </a:xfrm>
          <a:prstGeom prst="rect">
            <a:avLst/>
          </a:prstGeom>
          <a:noFill/>
          <a:ln>
            <a:solidFill>
              <a:schemeClr val="bg2">
                <a:lumMod val="90000"/>
              </a:schemeClr>
            </a:solidFill>
          </a:ln>
        </p:spPr>
        <p:txBody>
          <a:bodyPr wrap="square" rtlCol="0">
            <a:spAutoFit/>
          </a:bodyPr>
          <a:lstStyle/>
          <a:p>
            <a:r>
              <a:rPr lang="en-US" dirty="0"/>
              <a:t>PM 10 are eliminated through coughing, sneezing </a:t>
            </a:r>
          </a:p>
          <a:p>
            <a:endParaRPr lang="en-US" dirty="0"/>
          </a:p>
          <a:p>
            <a:r>
              <a:rPr lang="en-US" dirty="0"/>
              <a:t>PM 2.5 can travel deep into the lungs, causing head-to-toe harm</a:t>
            </a:r>
          </a:p>
        </p:txBody>
      </p:sp>
    </p:spTree>
    <p:extLst>
      <p:ext uri="{BB962C8B-B14F-4D97-AF65-F5344CB8AC3E}">
        <p14:creationId xmlns:p14="http://schemas.microsoft.com/office/powerpoint/2010/main" val="172220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6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1FE22B-731E-498A-9AE9-9F9737293D45}"/>
              </a:ext>
            </a:extLst>
          </p:cNvPr>
          <p:cNvSpPr/>
          <p:nvPr/>
        </p:nvSpPr>
        <p:spPr>
          <a:xfrm>
            <a:off x="453505" y="1404198"/>
            <a:ext cx="11238310" cy="520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14" name="Picture 13">
            <a:extLst>
              <a:ext uri="{FF2B5EF4-FFF2-40B4-BE49-F238E27FC236}">
                <a16:creationId xmlns:a16="http://schemas.microsoft.com/office/drawing/2014/main" id="{CDF5DF68-9DCA-449F-8656-29D087BC9BD0}"/>
              </a:ext>
            </a:extLst>
          </p:cNvPr>
          <p:cNvPicPr>
            <a:picLocks noChangeAspect="1"/>
          </p:cNvPicPr>
          <p:nvPr/>
        </p:nvPicPr>
        <p:blipFill>
          <a:blip r:embed="rId2"/>
          <a:stretch>
            <a:fillRect/>
          </a:stretch>
        </p:blipFill>
        <p:spPr>
          <a:xfrm rot="5400000">
            <a:off x="4481676" y="-293416"/>
            <a:ext cx="3410141" cy="8104341"/>
          </a:xfrm>
          <a:prstGeom prst="rect">
            <a:avLst/>
          </a:prstGeom>
        </p:spPr>
      </p:pic>
      <p:pic>
        <p:nvPicPr>
          <p:cNvPr id="15" name="Picture 14">
            <a:extLst>
              <a:ext uri="{FF2B5EF4-FFF2-40B4-BE49-F238E27FC236}">
                <a16:creationId xmlns:a16="http://schemas.microsoft.com/office/drawing/2014/main" id="{AD6A46C1-9F86-4DB1-A13B-218AB6005884}"/>
              </a:ext>
            </a:extLst>
          </p:cNvPr>
          <p:cNvPicPr>
            <a:picLocks noChangeAspect="1"/>
          </p:cNvPicPr>
          <p:nvPr/>
        </p:nvPicPr>
        <p:blipFill>
          <a:blip r:embed="rId3"/>
          <a:stretch>
            <a:fillRect/>
          </a:stretch>
        </p:blipFill>
        <p:spPr>
          <a:xfrm>
            <a:off x="2134578" y="2841519"/>
            <a:ext cx="8104339" cy="1834471"/>
          </a:xfrm>
          <a:prstGeom prst="rect">
            <a:avLst/>
          </a:prstGeom>
        </p:spPr>
      </p:pic>
      <p:sp>
        <p:nvSpPr>
          <p:cNvPr id="16" name="TextBox 15">
            <a:extLst>
              <a:ext uri="{FF2B5EF4-FFF2-40B4-BE49-F238E27FC236}">
                <a16:creationId xmlns:a16="http://schemas.microsoft.com/office/drawing/2014/main" id="{EEF2A32C-51CD-4127-80CF-BB409683E2D9}"/>
              </a:ext>
            </a:extLst>
          </p:cNvPr>
          <p:cNvSpPr txBox="1"/>
          <p:nvPr/>
        </p:nvSpPr>
        <p:spPr>
          <a:xfrm>
            <a:off x="2876360" y="4737091"/>
            <a:ext cx="1650250" cy="369332"/>
          </a:xfrm>
          <a:prstGeom prst="rect">
            <a:avLst/>
          </a:prstGeom>
          <a:noFill/>
        </p:spPr>
        <p:txBody>
          <a:bodyPr wrap="square" rtlCol="0">
            <a:spAutoFit/>
          </a:bodyPr>
          <a:lstStyle/>
          <a:p>
            <a:r>
              <a:rPr lang="en-US" dirty="0"/>
              <a:t>early childhood</a:t>
            </a:r>
          </a:p>
        </p:txBody>
      </p:sp>
      <p:sp>
        <p:nvSpPr>
          <p:cNvPr id="19" name="TextBox 18">
            <a:extLst>
              <a:ext uri="{FF2B5EF4-FFF2-40B4-BE49-F238E27FC236}">
                <a16:creationId xmlns:a16="http://schemas.microsoft.com/office/drawing/2014/main" id="{0A1AC3EE-39D0-4BE5-B834-96271BB6EFF3}"/>
              </a:ext>
            </a:extLst>
          </p:cNvPr>
          <p:cNvSpPr txBox="1"/>
          <p:nvPr/>
        </p:nvSpPr>
        <p:spPr>
          <a:xfrm>
            <a:off x="590360" y="3527921"/>
            <a:ext cx="2286000" cy="461665"/>
          </a:xfrm>
          <a:prstGeom prst="rect">
            <a:avLst/>
          </a:prstGeom>
          <a:noFill/>
        </p:spPr>
        <p:txBody>
          <a:bodyPr wrap="square" rtlCol="0">
            <a:spAutoFit/>
          </a:bodyPr>
          <a:lstStyle/>
          <a:p>
            <a:r>
              <a:rPr lang="en-US" sz="2400" dirty="0">
                <a:solidFill>
                  <a:schemeClr val="accent2">
                    <a:lumMod val="75000"/>
                  </a:schemeClr>
                </a:solidFill>
              </a:rPr>
              <a:t>short term</a:t>
            </a:r>
          </a:p>
        </p:txBody>
      </p:sp>
      <p:sp>
        <p:nvSpPr>
          <p:cNvPr id="9" name="Rectangle 8">
            <a:extLst>
              <a:ext uri="{FF2B5EF4-FFF2-40B4-BE49-F238E27FC236}">
                <a16:creationId xmlns:a16="http://schemas.microsoft.com/office/drawing/2014/main" id="{73803AC7-C798-4C46-93B7-FB3AA7CB0763}"/>
              </a:ext>
            </a:extLst>
          </p:cNvPr>
          <p:cNvSpPr/>
          <p:nvPr/>
        </p:nvSpPr>
        <p:spPr>
          <a:xfrm flipH="1">
            <a:off x="2528597" y="3172402"/>
            <a:ext cx="2527730" cy="1410276"/>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502DDFC-1766-40A6-A43F-DEF123EC3AC1}"/>
              </a:ext>
            </a:extLst>
          </p:cNvPr>
          <p:cNvSpPr txBox="1"/>
          <p:nvPr/>
        </p:nvSpPr>
        <p:spPr>
          <a:xfrm>
            <a:off x="590359" y="5831614"/>
            <a:ext cx="9778433" cy="369332"/>
          </a:xfrm>
          <a:prstGeom prst="rect">
            <a:avLst/>
          </a:prstGeom>
          <a:noFill/>
        </p:spPr>
        <p:txBody>
          <a:bodyPr wrap="square" rtlCol="0">
            <a:spAutoFit/>
          </a:bodyPr>
          <a:lstStyle/>
          <a:p>
            <a:r>
              <a:rPr lang="en-US" dirty="0"/>
              <a:t>e.g. </a:t>
            </a:r>
            <a:r>
              <a:rPr lang="en-US" dirty="0" err="1"/>
              <a:t>Chay</a:t>
            </a:r>
            <a:r>
              <a:rPr lang="en-US" dirty="0"/>
              <a:t> and Greenstone (2003a,b); Currie and </a:t>
            </a:r>
            <a:r>
              <a:rPr lang="en-US" dirty="0" err="1"/>
              <a:t>Neidell</a:t>
            </a:r>
            <a:r>
              <a:rPr lang="en-US" dirty="0"/>
              <a:t> (2005); Sanders and </a:t>
            </a:r>
            <a:r>
              <a:rPr lang="en-US" dirty="0" err="1"/>
              <a:t>Stiecker</a:t>
            </a:r>
            <a:r>
              <a:rPr lang="en-US" dirty="0"/>
              <a:t> (2011)</a:t>
            </a:r>
          </a:p>
        </p:txBody>
      </p:sp>
      <p:sp>
        <p:nvSpPr>
          <p:cNvPr id="12" name="Rectangle 11">
            <a:extLst>
              <a:ext uri="{FF2B5EF4-FFF2-40B4-BE49-F238E27FC236}">
                <a16:creationId xmlns:a16="http://schemas.microsoft.com/office/drawing/2014/main" id="{39A5234C-E9EC-4BF7-93AE-558E5DADEA58}"/>
              </a:ext>
            </a:extLst>
          </p:cNvPr>
          <p:cNvSpPr/>
          <p:nvPr/>
        </p:nvSpPr>
        <p:spPr>
          <a:xfrm>
            <a:off x="2986043" y="2674215"/>
            <a:ext cx="1231394" cy="307777"/>
          </a:xfrm>
          <a:prstGeom prst="rect">
            <a:avLst/>
          </a:prstGeom>
        </p:spPr>
        <p:txBody>
          <a:bodyPr wrap="square">
            <a:spAutoFit/>
          </a:bodyPr>
          <a:lstStyle/>
          <a:p>
            <a:r>
              <a:rPr lang="en-US" sz="1400" dirty="0"/>
              <a:t>         health</a:t>
            </a:r>
          </a:p>
        </p:txBody>
      </p:sp>
      <p:sp>
        <p:nvSpPr>
          <p:cNvPr id="13" name="TextBox 12">
            <a:extLst>
              <a:ext uri="{FF2B5EF4-FFF2-40B4-BE49-F238E27FC236}">
                <a16:creationId xmlns:a16="http://schemas.microsoft.com/office/drawing/2014/main" id="{BD4CFB56-06BA-4D3E-AA90-A38E7D2B06AE}"/>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Literature</a:t>
            </a:r>
          </a:p>
        </p:txBody>
      </p:sp>
    </p:spTree>
    <p:extLst>
      <p:ext uri="{BB962C8B-B14F-4D97-AF65-F5344CB8AC3E}">
        <p14:creationId xmlns:p14="http://schemas.microsoft.com/office/powerpoint/2010/main" val="261435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2598B2-D8B2-4895-8D2F-6D8BDB8EAAF1}"/>
              </a:ext>
            </a:extLst>
          </p:cNvPr>
          <p:cNvSpPr/>
          <p:nvPr/>
        </p:nvSpPr>
        <p:spPr>
          <a:xfrm>
            <a:off x="453505" y="1404198"/>
            <a:ext cx="11238310" cy="520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14" name="Picture 13">
            <a:extLst>
              <a:ext uri="{FF2B5EF4-FFF2-40B4-BE49-F238E27FC236}">
                <a16:creationId xmlns:a16="http://schemas.microsoft.com/office/drawing/2014/main" id="{CDF5DF68-9DCA-449F-8656-29D087BC9BD0}"/>
              </a:ext>
            </a:extLst>
          </p:cNvPr>
          <p:cNvPicPr>
            <a:picLocks noChangeAspect="1"/>
          </p:cNvPicPr>
          <p:nvPr/>
        </p:nvPicPr>
        <p:blipFill>
          <a:blip r:embed="rId2"/>
          <a:stretch>
            <a:fillRect/>
          </a:stretch>
        </p:blipFill>
        <p:spPr>
          <a:xfrm rot="5400000">
            <a:off x="4481676" y="-293415"/>
            <a:ext cx="3410141" cy="8104341"/>
          </a:xfrm>
          <a:prstGeom prst="rect">
            <a:avLst/>
          </a:prstGeom>
        </p:spPr>
      </p:pic>
      <p:pic>
        <p:nvPicPr>
          <p:cNvPr id="15" name="Picture 14">
            <a:extLst>
              <a:ext uri="{FF2B5EF4-FFF2-40B4-BE49-F238E27FC236}">
                <a16:creationId xmlns:a16="http://schemas.microsoft.com/office/drawing/2014/main" id="{AD6A46C1-9F86-4DB1-A13B-218AB6005884}"/>
              </a:ext>
            </a:extLst>
          </p:cNvPr>
          <p:cNvPicPr>
            <a:picLocks noChangeAspect="1"/>
          </p:cNvPicPr>
          <p:nvPr/>
        </p:nvPicPr>
        <p:blipFill>
          <a:blip r:embed="rId3"/>
          <a:stretch>
            <a:fillRect/>
          </a:stretch>
        </p:blipFill>
        <p:spPr>
          <a:xfrm>
            <a:off x="2134578" y="2841520"/>
            <a:ext cx="8104339" cy="1834471"/>
          </a:xfrm>
          <a:prstGeom prst="rect">
            <a:avLst/>
          </a:prstGeom>
        </p:spPr>
      </p:pic>
      <p:sp>
        <p:nvSpPr>
          <p:cNvPr id="8" name="Rectangle 7">
            <a:extLst>
              <a:ext uri="{FF2B5EF4-FFF2-40B4-BE49-F238E27FC236}">
                <a16:creationId xmlns:a16="http://schemas.microsoft.com/office/drawing/2014/main" id="{4349F6BD-49EB-46E4-8D40-A6FDE413A9F9}"/>
              </a:ext>
            </a:extLst>
          </p:cNvPr>
          <p:cNvSpPr/>
          <p:nvPr/>
        </p:nvSpPr>
        <p:spPr>
          <a:xfrm>
            <a:off x="5056326" y="3172402"/>
            <a:ext cx="1301909" cy="1410276"/>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A1AC3EE-39D0-4BE5-B834-96271BB6EFF3}"/>
              </a:ext>
            </a:extLst>
          </p:cNvPr>
          <p:cNvSpPr txBox="1"/>
          <p:nvPr/>
        </p:nvSpPr>
        <p:spPr>
          <a:xfrm>
            <a:off x="590360" y="3527922"/>
            <a:ext cx="2286000" cy="461665"/>
          </a:xfrm>
          <a:prstGeom prst="rect">
            <a:avLst/>
          </a:prstGeom>
          <a:noFill/>
        </p:spPr>
        <p:txBody>
          <a:bodyPr wrap="square" rtlCol="0">
            <a:spAutoFit/>
          </a:bodyPr>
          <a:lstStyle/>
          <a:p>
            <a:r>
              <a:rPr lang="en-US" sz="2400" dirty="0">
                <a:solidFill>
                  <a:schemeClr val="accent2">
                    <a:lumMod val="75000"/>
                  </a:schemeClr>
                </a:solidFill>
              </a:rPr>
              <a:t>short term</a:t>
            </a:r>
          </a:p>
        </p:txBody>
      </p:sp>
      <p:sp>
        <p:nvSpPr>
          <p:cNvPr id="11" name="TextBox 10">
            <a:extLst>
              <a:ext uri="{FF2B5EF4-FFF2-40B4-BE49-F238E27FC236}">
                <a16:creationId xmlns:a16="http://schemas.microsoft.com/office/drawing/2014/main" id="{0946D4A8-E6B9-4783-9060-AC9A39A827FA}"/>
              </a:ext>
            </a:extLst>
          </p:cNvPr>
          <p:cNvSpPr txBox="1"/>
          <p:nvPr/>
        </p:nvSpPr>
        <p:spPr>
          <a:xfrm>
            <a:off x="4966425" y="4737092"/>
            <a:ext cx="1650250" cy="369332"/>
          </a:xfrm>
          <a:prstGeom prst="rect">
            <a:avLst/>
          </a:prstGeom>
          <a:noFill/>
        </p:spPr>
        <p:txBody>
          <a:bodyPr wrap="square" rtlCol="0">
            <a:spAutoFit/>
          </a:bodyPr>
          <a:lstStyle/>
          <a:p>
            <a:r>
              <a:rPr lang="en-US" dirty="0"/>
              <a:t>late childhood</a:t>
            </a:r>
          </a:p>
        </p:txBody>
      </p:sp>
      <p:sp>
        <p:nvSpPr>
          <p:cNvPr id="12" name="TextBox 11">
            <a:extLst>
              <a:ext uri="{FF2B5EF4-FFF2-40B4-BE49-F238E27FC236}">
                <a16:creationId xmlns:a16="http://schemas.microsoft.com/office/drawing/2014/main" id="{6B0395D0-D34E-444A-9645-643899298A11}"/>
              </a:ext>
            </a:extLst>
          </p:cNvPr>
          <p:cNvSpPr txBox="1"/>
          <p:nvPr/>
        </p:nvSpPr>
        <p:spPr>
          <a:xfrm>
            <a:off x="590359" y="5831614"/>
            <a:ext cx="9778433" cy="369332"/>
          </a:xfrm>
          <a:prstGeom prst="rect">
            <a:avLst/>
          </a:prstGeom>
          <a:noFill/>
        </p:spPr>
        <p:txBody>
          <a:bodyPr wrap="square" rtlCol="0">
            <a:spAutoFit/>
          </a:bodyPr>
          <a:lstStyle/>
          <a:p>
            <a:r>
              <a:rPr lang="en-US" dirty="0"/>
              <a:t>e.g. </a:t>
            </a:r>
            <a:r>
              <a:rPr lang="en-US" dirty="0" err="1"/>
              <a:t>Neidell</a:t>
            </a:r>
            <a:r>
              <a:rPr lang="en-US" dirty="0"/>
              <a:t> (2004); </a:t>
            </a:r>
            <a:r>
              <a:rPr lang="en-US" dirty="0" err="1"/>
              <a:t>Schlenker</a:t>
            </a:r>
            <a:r>
              <a:rPr lang="en-US" dirty="0"/>
              <a:t> and Walker (2005); Austin, Phaneuf et al (2018); </a:t>
            </a:r>
            <a:r>
              <a:rPr lang="en-US" dirty="0" err="1"/>
              <a:t>Obradovich</a:t>
            </a:r>
            <a:r>
              <a:rPr lang="en-US" dirty="0"/>
              <a:t> et al (2018)</a:t>
            </a:r>
          </a:p>
        </p:txBody>
      </p:sp>
      <p:sp>
        <p:nvSpPr>
          <p:cNvPr id="21" name="Rectangle 20">
            <a:extLst>
              <a:ext uri="{FF2B5EF4-FFF2-40B4-BE49-F238E27FC236}">
                <a16:creationId xmlns:a16="http://schemas.microsoft.com/office/drawing/2014/main" id="{2CB720AC-E5B0-4E4B-B49B-E76D07C6F78D}"/>
              </a:ext>
            </a:extLst>
          </p:cNvPr>
          <p:cNvSpPr/>
          <p:nvPr/>
        </p:nvSpPr>
        <p:spPr>
          <a:xfrm>
            <a:off x="5029449" y="2674215"/>
            <a:ext cx="1231394" cy="307777"/>
          </a:xfrm>
          <a:prstGeom prst="rect">
            <a:avLst/>
          </a:prstGeom>
        </p:spPr>
        <p:txBody>
          <a:bodyPr wrap="square">
            <a:spAutoFit/>
          </a:bodyPr>
          <a:lstStyle/>
          <a:p>
            <a:r>
              <a:rPr lang="en-US" sz="1400" dirty="0"/>
              <a:t>         health</a:t>
            </a:r>
          </a:p>
        </p:txBody>
      </p:sp>
      <p:sp>
        <p:nvSpPr>
          <p:cNvPr id="13" name="TextBox 12">
            <a:extLst>
              <a:ext uri="{FF2B5EF4-FFF2-40B4-BE49-F238E27FC236}">
                <a16:creationId xmlns:a16="http://schemas.microsoft.com/office/drawing/2014/main" id="{84A52D5A-F5D4-4C1E-ACBA-F09B07A8D6BB}"/>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Literature</a:t>
            </a:r>
          </a:p>
        </p:txBody>
      </p:sp>
    </p:spTree>
    <p:extLst>
      <p:ext uri="{BB962C8B-B14F-4D97-AF65-F5344CB8AC3E}">
        <p14:creationId xmlns:p14="http://schemas.microsoft.com/office/powerpoint/2010/main" val="86193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F763F9-4051-4648-972D-891FE6BBFE60}"/>
              </a:ext>
            </a:extLst>
          </p:cNvPr>
          <p:cNvSpPr/>
          <p:nvPr/>
        </p:nvSpPr>
        <p:spPr>
          <a:xfrm>
            <a:off x="453505" y="1404198"/>
            <a:ext cx="11238310" cy="520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14" name="Picture 13">
            <a:extLst>
              <a:ext uri="{FF2B5EF4-FFF2-40B4-BE49-F238E27FC236}">
                <a16:creationId xmlns:a16="http://schemas.microsoft.com/office/drawing/2014/main" id="{CDF5DF68-9DCA-449F-8656-29D087BC9BD0}"/>
              </a:ext>
            </a:extLst>
          </p:cNvPr>
          <p:cNvPicPr>
            <a:picLocks noChangeAspect="1"/>
          </p:cNvPicPr>
          <p:nvPr/>
        </p:nvPicPr>
        <p:blipFill>
          <a:blip r:embed="rId2"/>
          <a:stretch>
            <a:fillRect/>
          </a:stretch>
        </p:blipFill>
        <p:spPr>
          <a:xfrm rot="5400000">
            <a:off x="4481676" y="-293416"/>
            <a:ext cx="3410141" cy="8104341"/>
          </a:xfrm>
          <a:prstGeom prst="rect">
            <a:avLst/>
          </a:prstGeom>
        </p:spPr>
      </p:pic>
      <p:pic>
        <p:nvPicPr>
          <p:cNvPr id="15" name="Picture 14">
            <a:extLst>
              <a:ext uri="{FF2B5EF4-FFF2-40B4-BE49-F238E27FC236}">
                <a16:creationId xmlns:a16="http://schemas.microsoft.com/office/drawing/2014/main" id="{AD6A46C1-9F86-4DB1-A13B-218AB6005884}"/>
              </a:ext>
            </a:extLst>
          </p:cNvPr>
          <p:cNvPicPr>
            <a:picLocks noChangeAspect="1"/>
          </p:cNvPicPr>
          <p:nvPr/>
        </p:nvPicPr>
        <p:blipFill>
          <a:blip r:embed="rId3"/>
          <a:stretch>
            <a:fillRect/>
          </a:stretch>
        </p:blipFill>
        <p:spPr>
          <a:xfrm>
            <a:off x="2134578" y="2841519"/>
            <a:ext cx="8104339" cy="1834471"/>
          </a:xfrm>
          <a:prstGeom prst="rect">
            <a:avLst/>
          </a:prstGeom>
        </p:spPr>
      </p:pic>
      <p:sp>
        <p:nvSpPr>
          <p:cNvPr id="8" name="Rectangle 7">
            <a:extLst>
              <a:ext uri="{FF2B5EF4-FFF2-40B4-BE49-F238E27FC236}">
                <a16:creationId xmlns:a16="http://schemas.microsoft.com/office/drawing/2014/main" id="{4349F6BD-49EB-46E4-8D40-A6FDE413A9F9}"/>
              </a:ext>
            </a:extLst>
          </p:cNvPr>
          <p:cNvSpPr/>
          <p:nvPr/>
        </p:nvSpPr>
        <p:spPr>
          <a:xfrm flipH="1">
            <a:off x="6358235" y="3172401"/>
            <a:ext cx="2286000" cy="1410276"/>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A1AC3EE-39D0-4BE5-B834-96271BB6EFF3}"/>
              </a:ext>
            </a:extLst>
          </p:cNvPr>
          <p:cNvSpPr txBox="1"/>
          <p:nvPr/>
        </p:nvSpPr>
        <p:spPr>
          <a:xfrm>
            <a:off x="590360" y="3527921"/>
            <a:ext cx="2286000" cy="461665"/>
          </a:xfrm>
          <a:prstGeom prst="rect">
            <a:avLst/>
          </a:prstGeom>
          <a:noFill/>
        </p:spPr>
        <p:txBody>
          <a:bodyPr wrap="square" rtlCol="0">
            <a:spAutoFit/>
          </a:bodyPr>
          <a:lstStyle/>
          <a:p>
            <a:r>
              <a:rPr lang="en-US" sz="2400" dirty="0">
                <a:solidFill>
                  <a:schemeClr val="accent2">
                    <a:lumMod val="75000"/>
                  </a:schemeClr>
                </a:solidFill>
              </a:rPr>
              <a:t>short term</a:t>
            </a:r>
          </a:p>
        </p:txBody>
      </p:sp>
      <p:sp>
        <p:nvSpPr>
          <p:cNvPr id="11" name="TextBox 10">
            <a:extLst>
              <a:ext uri="{FF2B5EF4-FFF2-40B4-BE49-F238E27FC236}">
                <a16:creationId xmlns:a16="http://schemas.microsoft.com/office/drawing/2014/main" id="{C066E423-0C0D-459A-874E-8646024C5349}"/>
              </a:ext>
            </a:extLst>
          </p:cNvPr>
          <p:cNvSpPr txBox="1"/>
          <p:nvPr/>
        </p:nvSpPr>
        <p:spPr>
          <a:xfrm>
            <a:off x="6944517" y="4737091"/>
            <a:ext cx="1650250" cy="369332"/>
          </a:xfrm>
          <a:prstGeom prst="rect">
            <a:avLst/>
          </a:prstGeom>
          <a:noFill/>
        </p:spPr>
        <p:txBody>
          <a:bodyPr wrap="square" rtlCol="0">
            <a:spAutoFit/>
          </a:bodyPr>
          <a:lstStyle/>
          <a:p>
            <a:r>
              <a:rPr lang="en-US" dirty="0"/>
              <a:t>adulthood</a:t>
            </a:r>
          </a:p>
        </p:txBody>
      </p:sp>
      <p:sp>
        <p:nvSpPr>
          <p:cNvPr id="16" name="TextBox 15">
            <a:extLst>
              <a:ext uri="{FF2B5EF4-FFF2-40B4-BE49-F238E27FC236}">
                <a16:creationId xmlns:a16="http://schemas.microsoft.com/office/drawing/2014/main" id="{BA468280-5E81-4285-B7CE-2BE78B155B8F}"/>
              </a:ext>
            </a:extLst>
          </p:cNvPr>
          <p:cNvSpPr txBox="1"/>
          <p:nvPr/>
        </p:nvSpPr>
        <p:spPr>
          <a:xfrm>
            <a:off x="590359" y="5831614"/>
            <a:ext cx="9778433" cy="369332"/>
          </a:xfrm>
          <a:prstGeom prst="rect">
            <a:avLst/>
          </a:prstGeom>
          <a:noFill/>
        </p:spPr>
        <p:txBody>
          <a:bodyPr wrap="square" rtlCol="0">
            <a:spAutoFit/>
          </a:bodyPr>
          <a:lstStyle/>
          <a:p>
            <a:r>
              <a:rPr lang="en-US" dirty="0"/>
              <a:t>e.g. </a:t>
            </a:r>
            <a:r>
              <a:rPr lang="en-US" dirty="0" err="1"/>
              <a:t>Neidell</a:t>
            </a:r>
            <a:r>
              <a:rPr lang="en-US" dirty="0"/>
              <a:t> (2004); </a:t>
            </a:r>
            <a:r>
              <a:rPr lang="en-US" dirty="0" err="1"/>
              <a:t>Schlenker</a:t>
            </a:r>
            <a:r>
              <a:rPr lang="en-US" dirty="0"/>
              <a:t> and Walker (2005); Austin, Phaneuf et al (2018); </a:t>
            </a:r>
            <a:r>
              <a:rPr lang="en-US" dirty="0" err="1"/>
              <a:t>Obradovich</a:t>
            </a:r>
            <a:r>
              <a:rPr lang="en-US" dirty="0"/>
              <a:t> et al (2018)</a:t>
            </a:r>
          </a:p>
        </p:txBody>
      </p:sp>
      <p:sp>
        <p:nvSpPr>
          <p:cNvPr id="18" name="Rectangle 17">
            <a:extLst>
              <a:ext uri="{FF2B5EF4-FFF2-40B4-BE49-F238E27FC236}">
                <a16:creationId xmlns:a16="http://schemas.microsoft.com/office/drawing/2014/main" id="{577D5FC6-2A54-405E-9A26-6B1D9A31957E}"/>
              </a:ext>
            </a:extLst>
          </p:cNvPr>
          <p:cNvSpPr/>
          <p:nvPr/>
        </p:nvSpPr>
        <p:spPr>
          <a:xfrm>
            <a:off x="6895567" y="2674215"/>
            <a:ext cx="1231394" cy="307777"/>
          </a:xfrm>
          <a:prstGeom prst="rect">
            <a:avLst/>
          </a:prstGeom>
        </p:spPr>
        <p:txBody>
          <a:bodyPr wrap="square">
            <a:spAutoFit/>
          </a:bodyPr>
          <a:lstStyle/>
          <a:p>
            <a:r>
              <a:rPr lang="en-US" sz="1400" dirty="0"/>
              <a:t>         health</a:t>
            </a:r>
          </a:p>
        </p:txBody>
      </p:sp>
      <p:sp>
        <p:nvSpPr>
          <p:cNvPr id="12" name="TextBox 11">
            <a:extLst>
              <a:ext uri="{FF2B5EF4-FFF2-40B4-BE49-F238E27FC236}">
                <a16:creationId xmlns:a16="http://schemas.microsoft.com/office/drawing/2014/main" id="{077165E0-01F4-48D3-99E9-D2ECEF8AE9D9}"/>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Literature</a:t>
            </a:r>
          </a:p>
        </p:txBody>
      </p:sp>
    </p:spTree>
    <p:extLst>
      <p:ext uri="{BB962C8B-B14F-4D97-AF65-F5344CB8AC3E}">
        <p14:creationId xmlns:p14="http://schemas.microsoft.com/office/powerpoint/2010/main" val="1342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CF62099-91D5-4CF3-BC0D-04AC43E208E7}"/>
              </a:ext>
            </a:extLst>
          </p:cNvPr>
          <p:cNvSpPr/>
          <p:nvPr/>
        </p:nvSpPr>
        <p:spPr>
          <a:xfrm>
            <a:off x="453505" y="1404198"/>
            <a:ext cx="11238310" cy="520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14" name="Picture 13">
            <a:extLst>
              <a:ext uri="{FF2B5EF4-FFF2-40B4-BE49-F238E27FC236}">
                <a16:creationId xmlns:a16="http://schemas.microsoft.com/office/drawing/2014/main" id="{CDF5DF68-9DCA-449F-8656-29D087BC9BD0}"/>
              </a:ext>
            </a:extLst>
          </p:cNvPr>
          <p:cNvPicPr>
            <a:picLocks noChangeAspect="1"/>
          </p:cNvPicPr>
          <p:nvPr/>
        </p:nvPicPr>
        <p:blipFill>
          <a:blip r:embed="rId2"/>
          <a:stretch>
            <a:fillRect/>
          </a:stretch>
        </p:blipFill>
        <p:spPr>
          <a:xfrm rot="5400000">
            <a:off x="4481676" y="-293416"/>
            <a:ext cx="3410141" cy="8104341"/>
          </a:xfrm>
          <a:prstGeom prst="rect">
            <a:avLst/>
          </a:prstGeom>
        </p:spPr>
      </p:pic>
      <p:pic>
        <p:nvPicPr>
          <p:cNvPr id="15" name="Picture 14">
            <a:extLst>
              <a:ext uri="{FF2B5EF4-FFF2-40B4-BE49-F238E27FC236}">
                <a16:creationId xmlns:a16="http://schemas.microsoft.com/office/drawing/2014/main" id="{AD6A46C1-9F86-4DB1-A13B-218AB6005884}"/>
              </a:ext>
            </a:extLst>
          </p:cNvPr>
          <p:cNvPicPr>
            <a:picLocks noChangeAspect="1"/>
          </p:cNvPicPr>
          <p:nvPr/>
        </p:nvPicPr>
        <p:blipFill>
          <a:blip r:embed="rId3"/>
          <a:stretch>
            <a:fillRect/>
          </a:stretch>
        </p:blipFill>
        <p:spPr>
          <a:xfrm>
            <a:off x="2134578" y="2841519"/>
            <a:ext cx="8104339" cy="1834471"/>
          </a:xfrm>
          <a:prstGeom prst="rect">
            <a:avLst/>
          </a:prstGeom>
        </p:spPr>
      </p:pic>
      <p:sp>
        <p:nvSpPr>
          <p:cNvPr id="19" name="TextBox 18">
            <a:extLst>
              <a:ext uri="{FF2B5EF4-FFF2-40B4-BE49-F238E27FC236}">
                <a16:creationId xmlns:a16="http://schemas.microsoft.com/office/drawing/2014/main" id="{0A1AC3EE-39D0-4BE5-B834-96271BB6EFF3}"/>
              </a:ext>
            </a:extLst>
          </p:cNvPr>
          <p:cNvSpPr txBox="1"/>
          <p:nvPr/>
        </p:nvSpPr>
        <p:spPr>
          <a:xfrm>
            <a:off x="590360" y="3527921"/>
            <a:ext cx="2286000" cy="461665"/>
          </a:xfrm>
          <a:prstGeom prst="rect">
            <a:avLst/>
          </a:prstGeom>
          <a:noFill/>
        </p:spPr>
        <p:txBody>
          <a:bodyPr wrap="square" rtlCol="0">
            <a:spAutoFit/>
          </a:bodyPr>
          <a:lstStyle/>
          <a:p>
            <a:r>
              <a:rPr lang="en-US" sz="2400" dirty="0">
                <a:solidFill>
                  <a:schemeClr val="accent2">
                    <a:lumMod val="75000"/>
                  </a:schemeClr>
                </a:solidFill>
              </a:rPr>
              <a:t>long term</a:t>
            </a:r>
          </a:p>
        </p:txBody>
      </p:sp>
      <p:sp>
        <p:nvSpPr>
          <p:cNvPr id="12" name="TextBox 11">
            <a:extLst>
              <a:ext uri="{FF2B5EF4-FFF2-40B4-BE49-F238E27FC236}">
                <a16:creationId xmlns:a16="http://schemas.microsoft.com/office/drawing/2014/main" id="{64FAF50A-5CF0-451D-9E86-8E0A54909410}"/>
              </a:ext>
            </a:extLst>
          </p:cNvPr>
          <p:cNvSpPr txBox="1"/>
          <p:nvPr/>
        </p:nvSpPr>
        <p:spPr>
          <a:xfrm>
            <a:off x="5056326" y="5003209"/>
            <a:ext cx="1650250" cy="369332"/>
          </a:xfrm>
          <a:prstGeom prst="rect">
            <a:avLst/>
          </a:prstGeom>
          <a:noFill/>
        </p:spPr>
        <p:txBody>
          <a:bodyPr wrap="square" rtlCol="0">
            <a:spAutoFit/>
          </a:bodyPr>
          <a:lstStyle/>
          <a:p>
            <a:r>
              <a:rPr lang="en-US" dirty="0"/>
              <a:t>late childhood</a:t>
            </a:r>
          </a:p>
        </p:txBody>
      </p:sp>
      <p:sp>
        <p:nvSpPr>
          <p:cNvPr id="20" name="Arrow: Curved Up 19">
            <a:extLst>
              <a:ext uri="{FF2B5EF4-FFF2-40B4-BE49-F238E27FC236}">
                <a16:creationId xmlns:a16="http://schemas.microsoft.com/office/drawing/2014/main" id="{D9589081-068F-4C07-B636-A9CC04197DE8}"/>
              </a:ext>
            </a:extLst>
          </p:cNvPr>
          <p:cNvSpPr/>
          <p:nvPr/>
        </p:nvSpPr>
        <p:spPr>
          <a:xfrm>
            <a:off x="2812902" y="4647501"/>
            <a:ext cx="2680151" cy="201686"/>
          </a:xfrm>
          <a:prstGeom prst="curvedUp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10E6AB42-2E94-431D-B28A-AFC52F671561}"/>
              </a:ext>
            </a:extLst>
          </p:cNvPr>
          <p:cNvSpPr txBox="1"/>
          <p:nvPr/>
        </p:nvSpPr>
        <p:spPr>
          <a:xfrm>
            <a:off x="1987777" y="4997930"/>
            <a:ext cx="1650250" cy="369332"/>
          </a:xfrm>
          <a:prstGeom prst="rect">
            <a:avLst/>
          </a:prstGeom>
          <a:noFill/>
        </p:spPr>
        <p:txBody>
          <a:bodyPr wrap="square" rtlCol="0">
            <a:spAutoFit/>
          </a:bodyPr>
          <a:lstStyle/>
          <a:p>
            <a:r>
              <a:rPr lang="en-US" dirty="0"/>
              <a:t>early childhood</a:t>
            </a:r>
          </a:p>
        </p:txBody>
      </p:sp>
      <p:pic>
        <p:nvPicPr>
          <p:cNvPr id="22" name="Picture 21">
            <a:extLst>
              <a:ext uri="{FF2B5EF4-FFF2-40B4-BE49-F238E27FC236}">
                <a16:creationId xmlns:a16="http://schemas.microsoft.com/office/drawing/2014/main" id="{F0DA74BC-72F5-472D-88A6-A62105471820}"/>
              </a:ext>
            </a:extLst>
          </p:cNvPr>
          <p:cNvPicPr>
            <a:picLocks noChangeAspect="1"/>
          </p:cNvPicPr>
          <p:nvPr/>
        </p:nvPicPr>
        <p:blipFill>
          <a:blip r:embed="rId4"/>
          <a:stretch>
            <a:fillRect/>
          </a:stretch>
        </p:blipFill>
        <p:spPr>
          <a:xfrm>
            <a:off x="5190536" y="2214433"/>
            <a:ext cx="1087445" cy="459782"/>
          </a:xfrm>
          <a:prstGeom prst="rect">
            <a:avLst/>
          </a:prstGeom>
        </p:spPr>
      </p:pic>
      <p:sp>
        <p:nvSpPr>
          <p:cNvPr id="23" name="Rectangle 22">
            <a:extLst>
              <a:ext uri="{FF2B5EF4-FFF2-40B4-BE49-F238E27FC236}">
                <a16:creationId xmlns:a16="http://schemas.microsoft.com/office/drawing/2014/main" id="{0FAB6888-7055-41A1-B925-3FEF07A953C0}"/>
              </a:ext>
            </a:extLst>
          </p:cNvPr>
          <p:cNvSpPr/>
          <p:nvPr/>
        </p:nvSpPr>
        <p:spPr>
          <a:xfrm>
            <a:off x="5010791" y="2674215"/>
            <a:ext cx="1695785" cy="307777"/>
          </a:xfrm>
          <a:prstGeom prst="rect">
            <a:avLst/>
          </a:prstGeom>
        </p:spPr>
        <p:txBody>
          <a:bodyPr wrap="none">
            <a:spAutoFit/>
          </a:bodyPr>
          <a:lstStyle/>
          <a:p>
            <a:r>
              <a:rPr lang="en-US" sz="1400" dirty="0"/>
              <a:t>capital accumulation</a:t>
            </a:r>
          </a:p>
        </p:txBody>
      </p:sp>
      <p:sp>
        <p:nvSpPr>
          <p:cNvPr id="24" name="Rectangle 23">
            <a:extLst>
              <a:ext uri="{FF2B5EF4-FFF2-40B4-BE49-F238E27FC236}">
                <a16:creationId xmlns:a16="http://schemas.microsoft.com/office/drawing/2014/main" id="{4B4CEBD1-99C9-442E-9044-7A0041192A9A}"/>
              </a:ext>
            </a:extLst>
          </p:cNvPr>
          <p:cNvSpPr/>
          <p:nvPr/>
        </p:nvSpPr>
        <p:spPr>
          <a:xfrm flipH="1">
            <a:off x="2528597" y="3172402"/>
            <a:ext cx="494562" cy="1410276"/>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C40BD83-6EE6-4028-849C-638965CEE81D}"/>
              </a:ext>
            </a:extLst>
          </p:cNvPr>
          <p:cNvSpPr/>
          <p:nvPr/>
        </p:nvSpPr>
        <p:spPr>
          <a:xfrm>
            <a:off x="5056326" y="3172401"/>
            <a:ext cx="1301909" cy="1410275"/>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2F7C1F2-9711-4868-BF7B-B02A2C24141F}"/>
              </a:ext>
            </a:extLst>
          </p:cNvPr>
          <p:cNvSpPr txBox="1"/>
          <p:nvPr/>
        </p:nvSpPr>
        <p:spPr>
          <a:xfrm>
            <a:off x="590359" y="5831614"/>
            <a:ext cx="9778433" cy="369332"/>
          </a:xfrm>
          <a:prstGeom prst="rect">
            <a:avLst/>
          </a:prstGeom>
          <a:noFill/>
        </p:spPr>
        <p:txBody>
          <a:bodyPr wrap="square" rtlCol="0">
            <a:spAutoFit/>
          </a:bodyPr>
          <a:lstStyle/>
          <a:p>
            <a:r>
              <a:rPr lang="en-US" dirty="0"/>
              <a:t>e.g. Reyes (2007); Sanders (2012); </a:t>
            </a:r>
            <a:r>
              <a:rPr lang="en-US" dirty="0" err="1"/>
              <a:t>Isen</a:t>
            </a:r>
            <a:r>
              <a:rPr lang="en-US" dirty="0"/>
              <a:t> et al (2017); </a:t>
            </a:r>
            <a:r>
              <a:rPr lang="en-US" dirty="0" err="1"/>
              <a:t>Voorheis</a:t>
            </a:r>
            <a:r>
              <a:rPr lang="en-US" dirty="0"/>
              <a:t> (2017) </a:t>
            </a:r>
          </a:p>
        </p:txBody>
      </p:sp>
      <p:sp>
        <p:nvSpPr>
          <p:cNvPr id="17" name="TextBox 16">
            <a:extLst>
              <a:ext uri="{FF2B5EF4-FFF2-40B4-BE49-F238E27FC236}">
                <a16:creationId xmlns:a16="http://schemas.microsoft.com/office/drawing/2014/main" id="{4168F823-B887-4891-9509-2084831A84DE}"/>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Literature</a:t>
            </a:r>
          </a:p>
        </p:txBody>
      </p:sp>
    </p:spTree>
    <p:extLst>
      <p:ext uri="{BB962C8B-B14F-4D97-AF65-F5344CB8AC3E}">
        <p14:creationId xmlns:p14="http://schemas.microsoft.com/office/powerpoint/2010/main" val="84886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A10C0B9-00A6-40AB-998E-AA4BEAB46C1C}"/>
              </a:ext>
            </a:extLst>
          </p:cNvPr>
          <p:cNvSpPr/>
          <p:nvPr/>
        </p:nvSpPr>
        <p:spPr>
          <a:xfrm>
            <a:off x="453505" y="1404198"/>
            <a:ext cx="11238310" cy="520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14" name="Picture 13">
            <a:extLst>
              <a:ext uri="{FF2B5EF4-FFF2-40B4-BE49-F238E27FC236}">
                <a16:creationId xmlns:a16="http://schemas.microsoft.com/office/drawing/2014/main" id="{CDF5DF68-9DCA-449F-8656-29D087BC9BD0}"/>
              </a:ext>
            </a:extLst>
          </p:cNvPr>
          <p:cNvPicPr>
            <a:picLocks noChangeAspect="1"/>
          </p:cNvPicPr>
          <p:nvPr/>
        </p:nvPicPr>
        <p:blipFill>
          <a:blip r:embed="rId2"/>
          <a:stretch>
            <a:fillRect/>
          </a:stretch>
        </p:blipFill>
        <p:spPr>
          <a:xfrm rot="5400000">
            <a:off x="4481676" y="-293416"/>
            <a:ext cx="3410141" cy="8104341"/>
          </a:xfrm>
          <a:prstGeom prst="rect">
            <a:avLst/>
          </a:prstGeom>
        </p:spPr>
      </p:pic>
      <p:pic>
        <p:nvPicPr>
          <p:cNvPr id="15" name="Picture 14">
            <a:extLst>
              <a:ext uri="{FF2B5EF4-FFF2-40B4-BE49-F238E27FC236}">
                <a16:creationId xmlns:a16="http://schemas.microsoft.com/office/drawing/2014/main" id="{AD6A46C1-9F86-4DB1-A13B-218AB6005884}"/>
              </a:ext>
            </a:extLst>
          </p:cNvPr>
          <p:cNvPicPr>
            <a:picLocks noChangeAspect="1"/>
          </p:cNvPicPr>
          <p:nvPr/>
        </p:nvPicPr>
        <p:blipFill>
          <a:blip r:embed="rId3"/>
          <a:stretch>
            <a:fillRect/>
          </a:stretch>
        </p:blipFill>
        <p:spPr>
          <a:xfrm>
            <a:off x="2134578" y="2841519"/>
            <a:ext cx="8104339" cy="1834471"/>
          </a:xfrm>
          <a:prstGeom prst="rect">
            <a:avLst/>
          </a:prstGeom>
        </p:spPr>
      </p:pic>
      <p:sp>
        <p:nvSpPr>
          <p:cNvPr id="8" name="Rectangle 7">
            <a:extLst>
              <a:ext uri="{FF2B5EF4-FFF2-40B4-BE49-F238E27FC236}">
                <a16:creationId xmlns:a16="http://schemas.microsoft.com/office/drawing/2014/main" id="{4349F6BD-49EB-46E4-8D40-A6FDE413A9F9}"/>
              </a:ext>
            </a:extLst>
          </p:cNvPr>
          <p:cNvSpPr/>
          <p:nvPr/>
        </p:nvSpPr>
        <p:spPr>
          <a:xfrm flipH="1">
            <a:off x="6428558" y="3138388"/>
            <a:ext cx="1337388" cy="1410276"/>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A1AC3EE-39D0-4BE5-B834-96271BB6EFF3}"/>
              </a:ext>
            </a:extLst>
          </p:cNvPr>
          <p:cNvSpPr txBox="1"/>
          <p:nvPr/>
        </p:nvSpPr>
        <p:spPr>
          <a:xfrm>
            <a:off x="590360" y="3527921"/>
            <a:ext cx="2286000" cy="461665"/>
          </a:xfrm>
          <a:prstGeom prst="rect">
            <a:avLst/>
          </a:prstGeom>
          <a:noFill/>
        </p:spPr>
        <p:txBody>
          <a:bodyPr wrap="square" rtlCol="0">
            <a:spAutoFit/>
          </a:bodyPr>
          <a:lstStyle/>
          <a:p>
            <a:r>
              <a:rPr lang="en-US" sz="2400" dirty="0">
                <a:solidFill>
                  <a:schemeClr val="accent2">
                    <a:lumMod val="75000"/>
                  </a:schemeClr>
                </a:solidFill>
              </a:rPr>
              <a:t>long term</a:t>
            </a:r>
          </a:p>
        </p:txBody>
      </p:sp>
      <p:sp>
        <p:nvSpPr>
          <p:cNvPr id="12" name="TextBox 11">
            <a:extLst>
              <a:ext uri="{FF2B5EF4-FFF2-40B4-BE49-F238E27FC236}">
                <a16:creationId xmlns:a16="http://schemas.microsoft.com/office/drawing/2014/main" id="{64FAF50A-5CF0-451D-9E86-8E0A54909410}"/>
              </a:ext>
            </a:extLst>
          </p:cNvPr>
          <p:cNvSpPr txBox="1"/>
          <p:nvPr/>
        </p:nvSpPr>
        <p:spPr>
          <a:xfrm>
            <a:off x="6613271" y="4996427"/>
            <a:ext cx="1650250" cy="369332"/>
          </a:xfrm>
          <a:prstGeom prst="rect">
            <a:avLst/>
          </a:prstGeom>
          <a:noFill/>
        </p:spPr>
        <p:txBody>
          <a:bodyPr wrap="square" rtlCol="0">
            <a:spAutoFit/>
          </a:bodyPr>
          <a:lstStyle/>
          <a:p>
            <a:r>
              <a:rPr lang="en-US" dirty="0"/>
              <a:t>adulthood</a:t>
            </a:r>
          </a:p>
        </p:txBody>
      </p:sp>
      <p:sp>
        <p:nvSpPr>
          <p:cNvPr id="20" name="Arrow: Curved Up 19">
            <a:extLst>
              <a:ext uri="{FF2B5EF4-FFF2-40B4-BE49-F238E27FC236}">
                <a16:creationId xmlns:a16="http://schemas.microsoft.com/office/drawing/2014/main" id="{D9589081-068F-4C07-B636-A9CC04197DE8}"/>
              </a:ext>
            </a:extLst>
          </p:cNvPr>
          <p:cNvSpPr/>
          <p:nvPr/>
        </p:nvSpPr>
        <p:spPr>
          <a:xfrm>
            <a:off x="2812902" y="4675987"/>
            <a:ext cx="4422410" cy="173199"/>
          </a:xfrm>
          <a:prstGeom prst="curvedUp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10E6AB42-2E94-431D-B28A-AFC52F671561}"/>
              </a:ext>
            </a:extLst>
          </p:cNvPr>
          <p:cNvSpPr txBox="1"/>
          <p:nvPr/>
        </p:nvSpPr>
        <p:spPr>
          <a:xfrm>
            <a:off x="1987777" y="4997930"/>
            <a:ext cx="1650250" cy="369332"/>
          </a:xfrm>
          <a:prstGeom prst="rect">
            <a:avLst/>
          </a:prstGeom>
          <a:noFill/>
        </p:spPr>
        <p:txBody>
          <a:bodyPr wrap="square" rtlCol="0">
            <a:spAutoFit/>
          </a:bodyPr>
          <a:lstStyle/>
          <a:p>
            <a:r>
              <a:rPr lang="en-US" dirty="0"/>
              <a:t>early childhood</a:t>
            </a:r>
          </a:p>
        </p:txBody>
      </p:sp>
      <p:pic>
        <p:nvPicPr>
          <p:cNvPr id="16" name="Picture 15">
            <a:extLst>
              <a:ext uri="{FF2B5EF4-FFF2-40B4-BE49-F238E27FC236}">
                <a16:creationId xmlns:a16="http://schemas.microsoft.com/office/drawing/2014/main" id="{3FCEB967-1939-41FC-94C7-EA45E0CDFAFB}"/>
              </a:ext>
            </a:extLst>
          </p:cNvPr>
          <p:cNvPicPr>
            <a:picLocks noChangeAspect="1"/>
          </p:cNvPicPr>
          <p:nvPr/>
        </p:nvPicPr>
        <p:blipFill>
          <a:blip r:embed="rId4"/>
          <a:stretch>
            <a:fillRect/>
          </a:stretch>
        </p:blipFill>
        <p:spPr>
          <a:xfrm>
            <a:off x="6692370" y="2122356"/>
            <a:ext cx="878745" cy="454070"/>
          </a:xfrm>
          <a:prstGeom prst="rect">
            <a:avLst/>
          </a:prstGeom>
        </p:spPr>
      </p:pic>
      <p:sp>
        <p:nvSpPr>
          <p:cNvPr id="17" name="Rectangle 16">
            <a:extLst>
              <a:ext uri="{FF2B5EF4-FFF2-40B4-BE49-F238E27FC236}">
                <a16:creationId xmlns:a16="http://schemas.microsoft.com/office/drawing/2014/main" id="{C58A06AC-5A46-45FF-B84D-1CEADDDDF4FA}"/>
              </a:ext>
            </a:extLst>
          </p:cNvPr>
          <p:cNvSpPr/>
          <p:nvPr/>
        </p:nvSpPr>
        <p:spPr>
          <a:xfrm>
            <a:off x="6593616" y="2591357"/>
            <a:ext cx="1122102" cy="307777"/>
          </a:xfrm>
          <a:prstGeom prst="rect">
            <a:avLst/>
          </a:prstGeom>
        </p:spPr>
        <p:txBody>
          <a:bodyPr wrap="none">
            <a:spAutoFit/>
          </a:bodyPr>
          <a:lstStyle/>
          <a:p>
            <a:r>
              <a:rPr lang="en-US" sz="1400" dirty="0"/>
              <a:t>labor market</a:t>
            </a:r>
          </a:p>
        </p:txBody>
      </p:sp>
      <p:sp>
        <p:nvSpPr>
          <p:cNvPr id="18" name="Rectangle 17">
            <a:extLst>
              <a:ext uri="{FF2B5EF4-FFF2-40B4-BE49-F238E27FC236}">
                <a16:creationId xmlns:a16="http://schemas.microsoft.com/office/drawing/2014/main" id="{E8A9A944-BADF-4F8D-8CE7-08EEDC16FF4F}"/>
              </a:ext>
            </a:extLst>
          </p:cNvPr>
          <p:cNvSpPr/>
          <p:nvPr/>
        </p:nvSpPr>
        <p:spPr>
          <a:xfrm flipH="1">
            <a:off x="2528597" y="3172402"/>
            <a:ext cx="494562" cy="1410276"/>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6B03EE8-21A1-4A46-B829-2BD971797CFE}"/>
              </a:ext>
            </a:extLst>
          </p:cNvPr>
          <p:cNvSpPr txBox="1"/>
          <p:nvPr/>
        </p:nvSpPr>
        <p:spPr>
          <a:xfrm>
            <a:off x="590359" y="5831614"/>
            <a:ext cx="9778433" cy="369332"/>
          </a:xfrm>
          <a:prstGeom prst="rect">
            <a:avLst/>
          </a:prstGeom>
          <a:noFill/>
        </p:spPr>
        <p:txBody>
          <a:bodyPr wrap="square" rtlCol="0">
            <a:spAutoFit/>
          </a:bodyPr>
          <a:lstStyle/>
          <a:p>
            <a:r>
              <a:rPr lang="en-US" dirty="0"/>
              <a:t>e.g. Reyes (2007); Sanders (2012); </a:t>
            </a:r>
            <a:r>
              <a:rPr lang="en-US" dirty="0" err="1"/>
              <a:t>Isen</a:t>
            </a:r>
            <a:r>
              <a:rPr lang="en-US" dirty="0"/>
              <a:t> et al (2017); </a:t>
            </a:r>
            <a:r>
              <a:rPr lang="en-US" dirty="0" err="1"/>
              <a:t>Voorheis</a:t>
            </a:r>
            <a:r>
              <a:rPr lang="en-US" dirty="0"/>
              <a:t> (2017) </a:t>
            </a:r>
          </a:p>
        </p:txBody>
      </p:sp>
      <p:sp>
        <p:nvSpPr>
          <p:cNvPr id="23" name="TextBox 22">
            <a:extLst>
              <a:ext uri="{FF2B5EF4-FFF2-40B4-BE49-F238E27FC236}">
                <a16:creationId xmlns:a16="http://schemas.microsoft.com/office/drawing/2014/main" id="{A0AF2E0B-D063-41B3-AE9B-570B8CDC3247}"/>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Literature</a:t>
            </a:r>
          </a:p>
        </p:txBody>
      </p:sp>
    </p:spTree>
    <p:extLst>
      <p:ext uri="{BB962C8B-B14F-4D97-AF65-F5344CB8AC3E}">
        <p14:creationId xmlns:p14="http://schemas.microsoft.com/office/powerpoint/2010/main" val="231300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DF5DF68-9DCA-449F-8656-29D087BC9BD0}"/>
              </a:ext>
            </a:extLst>
          </p:cNvPr>
          <p:cNvPicPr>
            <a:picLocks noChangeAspect="1"/>
          </p:cNvPicPr>
          <p:nvPr/>
        </p:nvPicPr>
        <p:blipFill>
          <a:blip r:embed="rId2"/>
          <a:stretch>
            <a:fillRect/>
          </a:stretch>
        </p:blipFill>
        <p:spPr>
          <a:xfrm rot="5400000">
            <a:off x="4481676" y="-293416"/>
            <a:ext cx="3410141" cy="8104341"/>
          </a:xfrm>
          <a:prstGeom prst="rect">
            <a:avLst/>
          </a:prstGeom>
        </p:spPr>
      </p:pic>
      <p:pic>
        <p:nvPicPr>
          <p:cNvPr id="15" name="Picture 14">
            <a:extLst>
              <a:ext uri="{FF2B5EF4-FFF2-40B4-BE49-F238E27FC236}">
                <a16:creationId xmlns:a16="http://schemas.microsoft.com/office/drawing/2014/main" id="{AD6A46C1-9F86-4DB1-A13B-218AB6005884}"/>
              </a:ext>
            </a:extLst>
          </p:cNvPr>
          <p:cNvPicPr>
            <a:picLocks noChangeAspect="1"/>
          </p:cNvPicPr>
          <p:nvPr/>
        </p:nvPicPr>
        <p:blipFill>
          <a:blip r:embed="rId3"/>
          <a:stretch>
            <a:fillRect/>
          </a:stretch>
        </p:blipFill>
        <p:spPr>
          <a:xfrm>
            <a:off x="2134578" y="2841519"/>
            <a:ext cx="8104339" cy="1834471"/>
          </a:xfrm>
          <a:prstGeom prst="rect">
            <a:avLst/>
          </a:prstGeom>
        </p:spPr>
      </p:pic>
      <p:sp>
        <p:nvSpPr>
          <p:cNvPr id="19" name="TextBox 18">
            <a:extLst>
              <a:ext uri="{FF2B5EF4-FFF2-40B4-BE49-F238E27FC236}">
                <a16:creationId xmlns:a16="http://schemas.microsoft.com/office/drawing/2014/main" id="{0A1AC3EE-39D0-4BE5-B834-96271BB6EFF3}"/>
              </a:ext>
            </a:extLst>
          </p:cNvPr>
          <p:cNvSpPr txBox="1"/>
          <p:nvPr/>
        </p:nvSpPr>
        <p:spPr>
          <a:xfrm>
            <a:off x="590360" y="3527921"/>
            <a:ext cx="2286000" cy="461665"/>
          </a:xfrm>
          <a:prstGeom prst="rect">
            <a:avLst/>
          </a:prstGeom>
          <a:noFill/>
        </p:spPr>
        <p:txBody>
          <a:bodyPr wrap="square" rtlCol="0">
            <a:spAutoFit/>
          </a:bodyPr>
          <a:lstStyle/>
          <a:p>
            <a:r>
              <a:rPr lang="en-US" sz="2400" dirty="0">
                <a:solidFill>
                  <a:schemeClr val="accent2">
                    <a:lumMod val="75000"/>
                  </a:schemeClr>
                </a:solidFill>
              </a:rPr>
              <a:t>long term</a:t>
            </a:r>
          </a:p>
        </p:txBody>
      </p:sp>
      <p:sp>
        <p:nvSpPr>
          <p:cNvPr id="12" name="TextBox 11">
            <a:extLst>
              <a:ext uri="{FF2B5EF4-FFF2-40B4-BE49-F238E27FC236}">
                <a16:creationId xmlns:a16="http://schemas.microsoft.com/office/drawing/2014/main" id="{64FAF50A-5CF0-451D-9E86-8E0A54909410}"/>
              </a:ext>
            </a:extLst>
          </p:cNvPr>
          <p:cNvSpPr txBox="1"/>
          <p:nvPr/>
        </p:nvSpPr>
        <p:spPr>
          <a:xfrm>
            <a:off x="6613271" y="4996427"/>
            <a:ext cx="1650250" cy="369332"/>
          </a:xfrm>
          <a:prstGeom prst="rect">
            <a:avLst/>
          </a:prstGeom>
          <a:noFill/>
        </p:spPr>
        <p:txBody>
          <a:bodyPr wrap="square" rtlCol="0">
            <a:spAutoFit/>
          </a:bodyPr>
          <a:lstStyle/>
          <a:p>
            <a:r>
              <a:rPr lang="en-US" dirty="0"/>
              <a:t>adulthood</a:t>
            </a:r>
          </a:p>
        </p:txBody>
      </p:sp>
      <p:sp>
        <p:nvSpPr>
          <p:cNvPr id="20" name="Arrow: Curved Up 19">
            <a:extLst>
              <a:ext uri="{FF2B5EF4-FFF2-40B4-BE49-F238E27FC236}">
                <a16:creationId xmlns:a16="http://schemas.microsoft.com/office/drawing/2014/main" id="{D9589081-068F-4C07-B636-A9CC04197DE8}"/>
              </a:ext>
            </a:extLst>
          </p:cNvPr>
          <p:cNvSpPr/>
          <p:nvPr/>
        </p:nvSpPr>
        <p:spPr>
          <a:xfrm>
            <a:off x="2812902" y="4675987"/>
            <a:ext cx="4026437" cy="222373"/>
          </a:xfrm>
          <a:prstGeom prst="curvedUp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10E6AB42-2E94-431D-B28A-AFC52F671561}"/>
              </a:ext>
            </a:extLst>
          </p:cNvPr>
          <p:cNvSpPr txBox="1"/>
          <p:nvPr/>
        </p:nvSpPr>
        <p:spPr>
          <a:xfrm>
            <a:off x="1987777" y="4997930"/>
            <a:ext cx="1650250" cy="369332"/>
          </a:xfrm>
          <a:prstGeom prst="rect">
            <a:avLst/>
          </a:prstGeom>
          <a:noFill/>
        </p:spPr>
        <p:txBody>
          <a:bodyPr wrap="square" rtlCol="0">
            <a:spAutoFit/>
          </a:bodyPr>
          <a:lstStyle/>
          <a:p>
            <a:r>
              <a:rPr lang="en-US" dirty="0"/>
              <a:t>early childhood</a:t>
            </a:r>
          </a:p>
        </p:txBody>
      </p:sp>
      <p:sp>
        <p:nvSpPr>
          <p:cNvPr id="17" name="Rectangle 16">
            <a:extLst>
              <a:ext uri="{FF2B5EF4-FFF2-40B4-BE49-F238E27FC236}">
                <a16:creationId xmlns:a16="http://schemas.microsoft.com/office/drawing/2014/main" id="{C58A06AC-5A46-45FF-B84D-1CEADDDDF4FA}"/>
              </a:ext>
            </a:extLst>
          </p:cNvPr>
          <p:cNvSpPr/>
          <p:nvPr/>
        </p:nvSpPr>
        <p:spPr>
          <a:xfrm>
            <a:off x="4024568" y="2591356"/>
            <a:ext cx="1412118" cy="307777"/>
          </a:xfrm>
          <a:prstGeom prst="rect">
            <a:avLst/>
          </a:prstGeom>
        </p:spPr>
        <p:txBody>
          <a:bodyPr wrap="none">
            <a:spAutoFit/>
          </a:bodyPr>
          <a:lstStyle/>
          <a:p>
            <a:r>
              <a:rPr lang="en-US" sz="1400" dirty="0"/>
              <a:t>health outcomes</a:t>
            </a:r>
          </a:p>
        </p:txBody>
      </p:sp>
      <p:sp>
        <p:nvSpPr>
          <p:cNvPr id="18" name="Rectangle 17">
            <a:extLst>
              <a:ext uri="{FF2B5EF4-FFF2-40B4-BE49-F238E27FC236}">
                <a16:creationId xmlns:a16="http://schemas.microsoft.com/office/drawing/2014/main" id="{E8A9A944-BADF-4F8D-8CE7-08EEDC16FF4F}"/>
              </a:ext>
            </a:extLst>
          </p:cNvPr>
          <p:cNvSpPr/>
          <p:nvPr/>
        </p:nvSpPr>
        <p:spPr>
          <a:xfrm flipH="1">
            <a:off x="2528596" y="3172402"/>
            <a:ext cx="4609321" cy="1410276"/>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141F358-B510-477B-B1D1-E1D72A6DB259}"/>
              </a:ext>
            </a:extLst>
          </p:cNvPr>
          <p:cNvPicPr>
            <a:picLocks noChangeAspect="1"/>
          </p:cNvPicPr>
          <p:nvPr/>
        </p:nvPicPr>
        <p:blipFill>
          <a:blip r:embed="rId4"/>
          <a:stretch>
            <a:fillRect/>
          </a:stretch>
        </p:blipFill>
        <p:spPr>
          <a:xfrm>
            <a:off x="4272340" y="2122356"/>
            <a:ext cx="912745" cy="454070"/>
          </a:xfrm>
          <a:prstGeom prst="rect">
            <a:avLst/>
          </a:prstGeom>
        </p:spPr>
      </p:pic>
      <p:sp>
        <p:nvSpPr>
          <p:cNvPr id="2" name="TextBox 1">
            <a:extLst>
              <a:ext uri="{FF2B5EF4-FFF2-40B4-BE49-F238E27FC236}">
                <a16:creationId xmlns:a16="http://schemas.microsoft.com/office/drawing/2014/main" id="{77676357-9CFC-4DB4-9762-0A739C8946E2}"/>
              </a:ext>
            </a:extLst>
          </p:cNvPr>
          <p:cNvSpPr txBox="1"/>
          <p:nvPr/>
        </p:nvSpPr>
        <p:spPr>
          <a:xfrm>
            <a:off x="4080859" y="5195258"/>
            <a:ext cx="1905075" cy="369332"/>
          </a:xfrm>
          <a:prstGeom prst="rect">
            <a:avLst/>
          </a:prstGeom>
          <a:noFill/>
        </p:spPr>
        <p:txBody>
          <a:bodyPr wrap="square" rtlCol="0">
            <a:spAutoFit/>
          </a:bodyPr>
          <a:lstStyle/>
          <a:p>
            <a:r>
              <a:rPr lang="en-US" dirty="0">
                <a:solidFill>
                  <a:schemeClr val="accent2">
                    <a:lumMod val="75000"/>
                  </a:schemeClr>
                </a:solidFill>
              </a:rPr>
              <a:t>no missing middle</a:t>
            </a:r>
          </a:p>
        </p:txBody>
      </p:sp>
      <p:cxnSp>
        <p:nvCxnSpPr>
          <p:cNvPr id="4" name="Straight Arrow Connector 3">
            <a:extLst>
              <a:ext uri="{FF2B5EF4-FFF2-40B4-BE49-F238E27FC236}">
                <a16:creationId xmlns:a16="http://schemas.microsoft.com/office/drawing/2014/main" id="{1960701C-7A8E-4799-8ED5-E80D17B52464}"/>
              </a:ext>
            </a:extLst>
          </p:cNvPr>
          <p:cNvCxnSpPr>
            <a:cxnSpLocks/>
          </p:cNvCxnSpPr>
          <p:nvPr/>
        </p:nvCxnSpPr>
        <p:spPr>
          <a:xfrm flipV="1">
            <a:off x="4917244" y="4977243"/>
            <a:ext cx="0" cy="282732"/>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E2C8FD5-F026-4243-96A2-10AB377A1F7B}"/>
              </a:ext>
            </a:extLst>
          </p:cNvPr>
          <p:cNvSpPr txBox="1"/>
          <p:nvPr/>
        </p:nvSpPr>
        <p:spPr>
          <a:xfrm>
            <a:off x="590360" y="67860"/>
            <a:ext cx="11034695" cy="11153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solidFill>
                  <a:schemeClr val="tx1"/>
                </a:solidFill>
                <a:ea typeface="+mj-ea"/>
                <a:cs typeface="+mj-cs"/>
              </a:rPr>
              <a:t>Our contribution</a:t>
            </a:r>
          </a:p>
        </p:txBody>
      </p:sp>
      <p:sp>
        <p:nvSpPr>
          <p:cNvPr id="27" name="TextBox 26">
            <a:extLst>
              <a:ext uri="{FF2B5EF4-FFF2-40B4-BE49-F238E27FC236}">
                <a16:creationId xmlns:a16="http://schemas.microsoft.com/office/drawing/2014/main" id="{F12BD579-E935-424F-8B4F-89484A097FB9}"/>
              </a:ext>
            </a:extLst>
          </p:cNvPr>
          <p:cNvSpPr txBox="1"/>
          <p:nvPr/>
        </p:nvSpPr>
        <p:spPr>
          <a:xfrm>
            <a:off x="590359" y="5831614"/>
            <a:ext cx="10802317" cy="400110"/>
          </a:xfrm>
          <a:prstGeom prst="rect">
            <a:avLst/>
          </a:prstGeom>
          <a:noFill/>
        </p:spPr>
        <p:txBody>
          <a:bodyPr wrap="square" rtlCol="0">
            <a:spAutoFit/>
          </a:bodyPr>
          <a:lstStyle/>
          <a:p>
            <a:r>
              <a:rPr lang="en-US" sz="2000" b="1" dirty="0"/>
              <a:t>How early in life pollution exposure affects later in life health outcomes?</a:t>
            </a:r>
          </a:p>
        </p:txBody>
      </p:sp>
    </p:spTree>
    <p:extLst>
      <p:ext uri="{BB962C8B-B14F-4D97-AF65-F5344CB8AC3E}">
        <p14:creationId xmlns:p14="http://schemas.microsoft.com/office/powerpoint/2010/main" val="636261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28575</TotalTime>
  <Words>941</Words>
  <Application>Microsoft Office PowerPoint</Application>
  <PresentationFormat>Widescreen</PresentationFormat>
  <Paragraphs>193</Paragraphs>
  <Slides>24</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 Math</vt:lpstr>
      <vt:lpstr>Times New Roman</vt:lpstr>
      <vt:lpstr>Office Theme</vt:lpstr>
      <vt:lpstr>The Effect of Early Exposure to Pollution  on Later in Life Health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Birth and Contemporaneous Pollution Exposure on Health Outcomes</dc:title>
  <dc:creator>Cornelia Ilin</dc:creator>
  <cp:lastModifiedBy>Cornelia Ilin</cp:lastModifiedBy>
  <cp:revision>228</cp:revision>
  <dcterms:created xsi:type="dcterms:W3CDTF">2019-12-04T22:34:46Z</dcterms:created>
  <dcterms:modified xsi:type="dcterms:W3CDTF">2020-06-15T19:25:30Z</dcterms:modified>
</cp:coreProperties>
</file>